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6"/>
  </p:notesMasterIdLst>
  <p:sldIdLst>
    <p:sldId id="256" r:id="rId2"/>
    <p:sldId id="488" r:id="rId3"/>
    <p:sldId id="303" r:id="rId4"/>
    <p:sldId id="304" r:id="rId5"/>
    <p:sldId id="490" r:id="rId6"/>
    <p:sldId id="486" r:id="rId7"/>
    <p:sldId id="334" r:id="rId8"/>
    <p:sldId id="472" r:id="rId9"/>
    <p:sldId id="335" r:id="rId10"/>
    <p:sldId id="473" r:id="rId11"/>
    <p:sldId id="347" r:id="rId12"/>
    <p:sldId id="475" r:id="rId13"/>
    <p:sldId id="477" r:id="rId14"/>
    <p:sldId id="479" r:id="rId15"/>
    <p:sldId id="481" r:id="rId16"/>
    <p:sldId id="483" r:id="rId17"/>
    <p:sldId id="484" r:id="rId18"/>
    <p:sldId id="480" r:id="rId19"/>
    <p:sldId id="393" r:id="rId20"/>
    <p:sldId id="394" r:id="rId21"/>
    <p:sldId id="395" r:id="rId22"/>
    <p:sldId id="402" r:id="rId23"/>
    <p:sldId id="412" r:id="rId24"/>
    <p:sldId id="413" r:id="rId25"/>
  </p:sldIdLst>
  <p:sldSz cx="12192000" cy="6858000"/>
  <p:notesSz cx="7010400" cy="9296400"/>
  <p:embeddedFontLst>
    <p:embeddedFont>
      <p:font typeface="Calibri" panose="020F0502020204030204" pitchFamily="34" charset="0"/>
      <p:regular r:id="rId27"/>
      <p:bold r:id="rId28"/>
      <p:italic r:id="rId29"/>
      <p:boldItalic r:id="rId30"/>
    </p:embeddedFont>
    <p:embeddedFont>
      <p:font typeface="Corbel" panose="020B0503020204020204" pitchFamily="3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15" roundtripDataSignature="AMtx7mhqppNBn+HovuX67TZCaOn1g7l40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2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21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217"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21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215"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786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2681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p8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45" name="Google Shape;845;p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0517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p8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45" name="Google Shape;845;p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1595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4"/>
        <p:cNvGrpSpPr/>
        <p:nvPr/>
      </p:nvGrpSpPr>
      <p:grpSpPr>
        <a:xfrm>
          <a:off x="0" y="0"/>
          <a:ext cx="0" cy="0"/>
          <a:chOff x="0" y="0"/>
          <a:chExt cx="0" cy="0"/>
        </a:xfrm>
      </p:grpSpPr>
      <p:sp>
        <p:nvSpPr>
          <p:cNvPr id="1175" name="Google Shape;1175;p12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6" name="Google Shape;1176;p12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405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1"/>
        <p:cNvGrpSpPr/>
        <p:nvPr/>
      </p:nvGrpSpPr>
      <p:grpSpPr>
        <a:xfrm>
          <a:off x="0" y="0"/>
          <a:ext cx="0" cy="0"/>
          <a:chOff x="0" y="0"/>
          <a:chExt cx="0" cy="0"/>
        </a:xfrm>
      </p:grpSpPr>
      <p:sp>
        <p:nvSpPr>
          <p:cNvPr id="1182" name="Google Shape;1182;p13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83" name="Google Shape;1183;p1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5704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8"/>
        <p:cNvGrpSpPr/>
        <p:nvPr/>
      </p:nvGrpSpPr>
      <p:grpSpPr>
        <a:xfrm>
          <a:off x="0" y="0"/>
          <a:ext cx="0" cy="0"/>
          <a:chOff x="0" y="0"/>
          <a:chExt cx="0" cy="0"/>
        </a:xfrm>
      </p:grpSpPr>
      <p:sp>
        <p:nvSpPr>
          <p:cNvPr id="1189" name="Google Shape;1189;p13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90" name="Google Shape;1190;p13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1262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9"/>
        <p:cNvGrpSpPr/>
        <p:nvPr/>
      </p:nvGrpSpPr>
      <p:grpSpPr>
        <a:xfrm>
          <a:off x="0" y="0"/>
          <a:ext cx="0" cy="0"/>
          <a:chOff x="0" y="0"/>
          <a:chExt cx="0" cy="0"/>
        </a:xfrm>
      </p:grpSpPr>
      <p:sp>
        <p:nvSpPr>
          <p:cNvPr id="1240" name="Google Shape;1240;p13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41" name="Google Shape;1241;p13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708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9"/>
        <p:cNvGrpSpPr/>
        <p:nvPr/>
      </p:nvGrpSpPr>
      <p:grpSpPr>
        <a:xfrm>
          <a:off x="0" y="0"/>
          <a:ext cx="0" cy="0"/>
          <a:chOff x="0" y="0"/>
          <a:chExt cx="0" cy="0"/>
        </a:xfrm>
      </p:grpSpPr>
      <p:sp>
        <p:nvSpPr>
          <p:cNvPr id="1310" name="Google Shape;1310;p14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11" name="Google Shape;1311;p14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1218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6"/>
        <p:cNvGrpSpPr/>
        <p:nvPr/>
      </p:nvGrpSpPr>
      <p:grpSpPr>
        <a:xfrm>
          <a:off x="0" y="0"/>
          <a:ext cx="0" cy="0"/>
          <a:chOff x="0" y="0"/>
          <a:chExt cx="0" cy="0"/>
        </a:xfrm>
      </p:grpSpPr>
      <p:sp>
        <p:nvSpPr>
          <p:cNvPr id="1317" name="Google Shape;1317;p14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18" name="Google Shape;1318;p14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362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4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22" name="Google Shape;522;p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6084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4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29" name="Google Shape;529;p4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4670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5"/>
        <p:cNvGrpSpPr/>
        <p:nvPr/>
      </p:nvGrpSpPr>
      <p:grpSpPr>
        <a:xfrm>
          <a:off x="0" y="0"/>
          <a:ext cx="0" cy="0"/>
          <a:chOff x="0" y="0"/>
          <a:chExt cx="0" cy="0"/>
        </a:xfrm>
      </p:grpSpPr>
      <p:sp>
        <p:nvSpPr>
          <p:cNvPr id="796" name="Google Shape;796;p82:notes"/>
          <p:cNvSpPr txBox="1">
            <a:spLocks noGrp="1"/>
          </p:cNvSpPr>
          <p:nvPr>
            <p:ph type="body" idx="1"/>
          </p:nvPr>
        </p:nvSpPr>
        <p:spPr>
          <a:xfrm>
            <a:off x="731520" y="4620577"/>
            <a:ext cx="5852160" cy="3780473"/>
          </a:xfrm>
          <a:prstGeom prst="rect">
            <a:avLst/>
          </a:prstGeom>
        </p:spPr>
        <p:txBody>
          <a:bodyPr spcFirstLastPara="1" wrap="square" lIns="96650" tIns="48312" rIns="96650" bIns="48312" anchor="t" anchorCtr="0">
            <a:noAutofit/>
          </a:bodyPr>
          <a:lstStyle/>
          <a:p>
            <a:pPr marL="0" indent="0"/>
            <a:endParaRPr/>
          </a:p>
        </p:txBody>
      </p:sp>
      <p:sp>
        <p:nvSpPr>
          <p:cNvPr id="797" name="Google Shape;797;p8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301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g77d481703a_0_1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44" name="Google Shape;744;g77d481703a_0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5876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2"/>
        <p:cNvGrpSpPr/>
        <p:nvPr/>
      </p:nvGrpSpPr>
      <p:grpSpPr>
        <a:xfrm>
          <a:off x="0" y="0"/>
          <a:ext cx="0" cy="0"/>
          <a:chOff x="0" y="0"/>
          <a:chExt cx="0" cy="0"/>
        </a:xfrm>
      </p:grpSpPr>
      <p:sp>
        <p:nvSpPr>
          <p:cNvPr id="743" name="Google Shape;743;g77d481703a_0_1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44" name="Google Shape;744;g77d481703a_0_1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9119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77d481703a_0_16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51" name="Google Shape;751;g77d481703a_0_1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2162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77d481703a_0_16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751" name="Google Shape;751;g77d481703a_0_16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0240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p80: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838" name="Google Shape;838;p8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098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9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9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9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9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9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9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9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9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9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20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0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20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0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0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9"/>
        <p:cNvGrpSpPr/>
        <p:nvPr/>
      </p:nvGrpSpPr>
      <p:grpSpPr>
        <a:xfrm>
          <a:off x="0" y="0"/>
          <a:ext cx="0" cy="0"/>
          <a:chOff x="0" y="0"/>
          <a:chExt cx="0" cy="0"/>
        </a:xfrm>
      </p:grpSpPr>
      <p:sp>
        <p:nvSpPr>
          <p:cNvPr id="50" name="Google Shape;50;p20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20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0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0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0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20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0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20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0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0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513625" y="598625"/>
            <a:ext cx="10447200" cy="29871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rgbClr val="00B0F0"/>
              </a:buClr>
              <a:buSzPts val="6000"/>
              <a:buFont typeface="Calibri"/>
              <a:buNone/>
            </a:pPr>
            <a:r>
              <a:rPr lang="en-US" dirty="0"/>
              <a:t/>
            </a:r>
            <a:br>
              <a:rPr lang="en-US" dirty="0"/>
            </a:br>
            <a:r>
              <a:rPr lang="en-US" dirty="0"/>
              <a:t>HHB Analysis Slides for </a:t>
            </a:r>
            <a:r>
              <a:rPr lang="en-US"/>
              <a:t/>
            </a:r>
            <a:br>
              <a:rPr lang="en-US"/>
            </a:br>
            <a:r>
              <a:rPr lang="en-US"/>
              <a:t>Investigator: </a:t>
            </a:r>
            <a:br>
              <a:rPr lang="en-US"/>
            </a:br>
            <a:r>
              <a:rPr lang="en-US"/>
              <a:t>Decision </a:t>
            </a:r>
            <a:r>
              <a:rPr lang="en-US" dirty="0"/>
              <a:t>- Making Stage </a:t>
            </a:r>
            <a:br>
              <a:rPr lang="en-US" dirty="0"/>
            </a:br>
            <a:r>
              <a:rPr lang="en-US" dirty="0">
                <a:solidFill>
                  <a:srgbClr val="FF0000"/>
                </a:solidFill>
              </a:rPr>
              <a:t>UPDATED OCT 2020</a:t>
            </a:r>
            <a:endParaRPr dirty="0">
              <a:solidFill>
                <a:srgbClr val="FF0000"/>
              </a:solidFill>
            </a:endParaRPr>
          </a:p>
        </p:txBody>
      </p:sp>
      <p:sp>
        <p:nvSpPr>
          <p:cNvPr id="89" name="Google Shape;89;p1"/>
          <p:cNvSpPr txBox="1">
            <a:spLocks noGrp="1"/>
          </p:cNvSpPr>
          <p:nvPr>
            <p:ph type="subTitle" idx="1"/>
          </p:nvPr>
        </p:nvSpPr>
        <p:spPr>
          <a:xfrm>
            <a:off x="828950" y="4356400"/>
            <a:ext cx="10622700" cy="1617000"/>
          </a:xfrm>
          <a:prstGeom prst="rect">
            <a:avLst/>
          </a:prstGeom>
          <a:noFill/>
          <a:ln>
            <a:noFill/>
          </a:ln>
        </p:spPr>
        <p:txBody>
          <a:bodyPr spcFirstLastPara="1" wrap="square" lIns="91425" tIns="45700" rIns="91425" bIns="45700" anchor="t" anchorCtr="0">
            <a:normAutofit fontScale="77500" lnSpcReduction="20000"/>
          </a:bodyPr>
          <a:lstStyle/>
          <a:p>
            <a:pPr marL="0" lvl="0" indent="0" algn="ctr" rtl="0">
              <a:lnSpc>
                <a:spcPct val="90000"/>
              </a:lnSpc>
              <a:spcBef>
                <a:spcPts val="0"/>
              </a:spcBef>
              <a:spcAft>
                <a:spcPts val="0"/>
              </a:spcAft>
              <a:buClr>
                <a:schemeClr val="dk1"/>
              </a:buClr>
              <a:buSzPts val="2400"/>
              <a:buNone/>
            </a:pPr>
            <a:r>
              <a:rPr lang="en-US" dirty="0"/>
              <a:t>By: Heather T. Lynn, Esq., Partner</a:t>
            </a:r>
            <a:endParaRPr dirty="0"/>
          </a:p>
          <a:p>
            <a:pPr marL="0" lvl="0" indent="0" algn="ctr" rtl="0">
              <a:lnSpc>
                <a:spcPct val="90000"/>
              </a:lnSpc>
              <a:spcBef>
                <a:spcPts val="1000"/>
              </a:spcBef>
              <a:spcAft>
                <a:spcPts val="0"/>
              </a:spcAft>
              <a:buClr>
                <a:schemeClr val="dk1"/>
              </a:buClr>
              <a:buSzPts val="2400"/>
              <a:buNone/>
            </a:pPr>
            <a:r>
              <a:rPr lang="en-US" dirty="0"/>
              <a:t>Lynn, Lynn, Blackman &amp; Manitsky, P.C. </a:t>
            </a:r>
            <a:endParaRPr dirty="0"/>
          </a:p>
          <a:p>
            <a:pPr marL="0" lvl="0" indent="0" algn="ctr" rtl="0">
              <a:lnSpc>
                <a:spcPct val="90000"/>
              </a:lnSpc>
              <a:spcBef>
                <a:spcPts val="1000"/>
              </a:spcBef>
              <a:spcAft>
                <a:spcPts val="0"/>
              </a:spcAft>
              <a:buClr>
                <a:schemeClr val="dk1"/>
              </a:buClr>
              <a:buSzPts val="2400"/>
              <a:buNone/>
            </a:pPr>
            <a:r>
              <a:rPr lang="en-US" dirty="0"/>
              <a:t>76 St. Paul Street, Suite 400</a:t>
            </a:r>
            <a:endParaRPr dirty="0"/>
          </a:p>
          <a:p>
            <a:pPr marL="0" lvl="0" indent="0" algn="ctr" rtl="0">
              <a:lnSpc>
                <a:spcPct val="90000"/>
              </a:lnSpc>
              <a:spcBef>
                <a:spcPts val="1000"/>
              </a:spcBef>
              <a:spcAft>
                <a:spcPts val="0"/>
              </a:spcAft>
              <a:buClr>
                <a:schemeClr val="dk1"/>
              </a:buClr>
              <a:buSzPts val="2400"/>
              <a:buNone/>
            </a:pPr>
            <a:r>
              <a:rPr lang="en-US" dirty="0"/>
              <a:t>Burlington, Vermont 05401 802-860-1500</a:t>
            </a:r>
            <a:endParaRPr dirty="0"/>
          </a:p>
          <a:p>
            <a:pPr marL="0" lvl="0" indent="0" algn="ctr" rtl="0">
              <a:lnSpc>
                <a:spcPct val="90000"/>
              </a:lnSpc>
              <a:spcBef>
                <a:spcPts val="1000"/>
              </a:spcBef>
              <a:spcAft>
                <a:spcPts val="0"/>
              </a:spcAft>
              <a:buClr>
                <a:schemeClr val="dk1"/>
              </a:buClr>
              <a:buSzPts val="2400"/>
              <a:buNone/>
            </a:pPr>
            <a:r>
              <a:rPr lang="en-US" dirty="0"/>
              <a:t>hthomaslynn@lynnlawvt.com</a:t>
            </a:r>
            <a:endParaRPr dirty="0"/>
          </a:p>
        </p:txBody>
      </p:sp>
      <p:sp>
        <p:nvSpPr>
          <p:cNvPr id="90" name="Google Shape;90;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g77d481703a_0_164"/>
          <p:cNvSpPr txBox="1">
            <a:spLocks noGrp="1"/>
          </p:cNvSpPr>
          <p:nvPr>
            <p:ph type="title"/>
          </p:nvPr>
        </p:nvSpPr>
        <p:spPr>
          <a:xfrm>
            <a:off x="250320" y="141673"/>
            <a:ext cx="8911800" cy="589800"/>
          </a:xfrm>
          <a:prstGeom prst="rect">
            <a:avLst/>
          </a:prstGeom>
          <a:noFill/>
          <a:ln>
            <a:noFill/>
          </a:ln>
        </p:spPr>
        <p:txBody>
          <a:bodyPr spcFirstLastPara="1" wrap="square" lIns="91425" tIns="45700" rIns="91425" bIns="45700" anchor="ctr" anchorCtr="0">
            <a:noAutofit/>
          </a:bodyPr>
          <a:lstStyle/>
          <a:p>
            <a:pPr lvl="0">
              <a:buSzPts val="3959"/>
            </a:pPr>
            <a:r>
              <a:rPr lang="en-US" sz="3600" dirty="0"/>
              <a:t>Decision Making Phase: Bullying – Slide </a:t>
            </a:r>
            <a:r>
              <a:rPr lang="en-US" sz="3959" dirty="0"/>
              <a:t>4 of 4</a:t>
            </a:r>
            <a:endParaRPr dirty="0"/>
          </a:p>
        </p:txBody>
      </p:sp>
      <p:sp>
        <p:nvSpPr>
          <p:cNvPr id="754" name="Google Shape;754;g77d481703a_0_164"/>
          <p:cNvSpPr txBox="1">
            <a:spLocks noGrp="1"/>
          </p:cNvSpPr>
          <p:nvPr>
            <p:ph type="body" idx="1"/>
          </p:nvPr>
        </p:nvSpPr>
        <p:spPr>
          <a:xfrm>
            <a:off x="162370" y="1051132"/>
            <a:ext cx="9776400" cy="5255700"/>
          </a:xfrm>
          <a:prstGeom prst="rect">
            <a:avLst/>
          </a:prstGeom>
          <a:noFill/>
          <a:ln>
            <a:noFill/>
          </a:ln>
        </p:spPr>
        <p:txBody>
          <a:bodyPr spcFirstLastPara="1" wrap="square" lIns="91425" tIns="45700" rIns="91425" bIns="45700" anchor="t" anchorCtr="0">
            <a:noAutofit/>
          </a:bodyPr>
          <a:lstStyle/>
          <a:p>
            <a:pPr marL="114300" indent="0">
              <a:buNone/>
            </a:pPr>
            <a:r>
              <a:rPr lang="en-US" sz="2000" dirty="0"/>
              <a:t>4. IF YOU ANSWERED </a:t>
            </a:r>
            <a:r>
              <a:rPr lang="en-US" sz="2000" u="sng" dirty="0"/>
              <a:t>YES</a:t>
            </a:r>
            <a:r>
              <a:rPr lang="en-US" sz="2000" dirty="0"/>
              <a:t> to Question 1a and 1b, and YES to 2a, 2b, OR 2c, and NO to each of 3(a), 3(b) and 3(c) did the accused student’s behavior </a:t>
            </a:r>
            <a:r>
              <a:rPr lang="en-US" sz="2000" b="1" dirty="0"/>
              <a:t>pose a </a:t>
            </a:r>
            <a:r>
              <a:rPr lang="en-US" sz="2000" b="1" u="sng" dirty="0"/>
              <a:t>clear and substantial </a:t>
            </a:r>
            <a:r>
              <a:rPr lang="en-US" sz="2000" b="1" dirty="0"/>
              <a:t>	</a:t>
            </a:r>
            <a:r>
              <a:rPr lang="en-US" sz="2000" b="1" u="sng" dirty="0"/>
              <a:t>interference with the victim/complainant student’s right to access educational </a:t>
            </a:r>
            <a:r>
              <a:rPr lang="en-US" sz="2000" b="1" dirty="0"/>
              <a:t>	</a:t>
            </a:r>
            <a:r>
              <a:rPr lang="en-US" sz="2000" b="1" u="sng" dirty="0"/>
              <a:t>programs</a:t>
            </a:r>
            <a:r>
              <a:rPr lang="en-US" sz="2000" b="1" dirty="0"/>
              <a:t>?</a:t>
            </a:r>
            <a:r>
              <a:rPr lang="en-US" sz="2000" dirty="0"/>
              <a:t> </a:t>
            </a:r>
          </a:p>
          <a:p>
            <a:pPr marL="114300" indent="0">
              <a:buNone/>
            </a:pPr>
            <a:r>
              <a:rPr lang="en-US" sz="2000" dirty="0"/>
              <a:t>	Yes ____ No ______  </a:t>
            </a:r>
          </a:p>
          <a:p>
            <a:pPr marL="114300" indent="0">
              <a:buNone/>
            </a:pPr>
            <a:r>
              <a:rPr lang="en-US" sz="2000" dirty="0"/>
              <a:t> </a:t>
            </a:r>
          </a:p>
          <a:p>
            <a:pPr marL="114300" indent="0">
              <a:buNone/>
            </a:pPr>
            <a:r>
              <a:rPr lang="en-US" sz="2000" b="1" u="sng" dirty="0"/>
              <a:t>INSTRUCTIONS</a:t>
            </a:r>
            <a:r>
              <a:rPr lang="en-US" sz="2000" b="1" dirty="0"/>
              <a:t>: IF YOU ANSWERED </a:t>
            </a:r>
            <a:r>
              <a:rPr lang="en-US" sz="2000" b="1" u="sng" dirty="0"/>
              <a:t>YES</a:t>
            </a:r>
            <a:r>
              <a:rPr lang="en-US" sz="2000" b="1" dirty="0"/>
              <a:t> to Question 1a and 1b, and YES to 2a, 2b, OR 2c, and answered “YES” to any of the above questions (3(a),3(b) OR 3(c), the conduct IS a violation of the Bullying definition Policy F.29-R.</a:t>
            </a:r>
          </a:p>
          <a:p>
            <a:pPr marL="114300" indent="0">
              <a:buNone/>
            </a:pPr>
            <a:r>
              <a:rPr lang="en-US" sz="2000" b="1" dirty="0"/>
              <a:t>HOWEVER IF YOU ANSWERED </a:t>
            </a:r>
            <a:r>
              <a:rPr lang="en-US" sz="2000" b="1" u="sng" dirty="0"/>
              <a:t>YES</a:t>
            </a:r>
            <a:r>
              <a:rPr lang="en-US" sz="2000" b="1" dirty="0"/>
              <a:t> to Question 1a and 1b, and YES to 2a, 2b, OR 2c, and answered “NO” to questions (3(a),3(b) OR 3(c), AND “NO” to 4, the conduct is not violation of the bullying policy. (Be sure you still review and consider other HHB definitions to see whether it may violate another part of the policy.) </a:t>
            </a:r>
          </a:p>
          <a:p>
            <a:pPr marL="45720" indent="0">
              <a:lnSpc>
                <a:spcPct val="80000"/>
              </a:lnSpc>
              <a:buSzPts val="2000"/>
              <a:buNone/>
            </a:pPr>
            <a:endParaRPr lang="en-US" sz="2000" dirty="0">
              <a:solidFill>
                <a:schemeClr val="tx1"/>
              </a:solidFill>
            </a:endParaRPr>
          </a:p>
        </p:txBody>
      </p:sp>
      <p:sp>
        <p:nvSpPr>
          <p:cNvPr id="755" name="Google Shape;755;g77d481703a_0_16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extLst>
      <p:ext uri="{BB962C8B-B14F-4D97-AF65-F5344CB8AC3E}">
        <p14:creationId xmlns:p14="http://schemas.microsoft.com/office/powerpoint/2010/main" val="61395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sp>
        <p:nvSpPr>
          <p:cNvPr id="840" name="Google Shape;840;p80"/>
          <p:cNvSpPr txBox="1">
            <a:spLocks noGrp="1"/>
          </p:cNvSpPr>
          <p:nvPr>
            <p:ph type="title"/>
          </p:nvPr>
        </p:nvSpPr>
        <p:spPr>
          <a:xfrm>
            <a:off x="427290" y="222423"/>
            <a:ext cx="10423589" cy="56145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dirty="0"/>
              <a:t>Hazing (BDS/F.29-R/Policy IV.(H.) Definition)</a:t>
            </a:r>
            <a:endParaRPr dirty="0"/>
          </a:p>
        </p:txBody>
      </p:sp>
      <p:sp>
        <p:nvSpPr>
          <p:cNvPr id="841" name="Google Shape;841;p80"/>
          <p:cNvSpPr txBox="1">
            <a:spLocks noGrp="1"/>
          </p:cNvSpPr>
          <p:nvPr>
            <p:ph type="body" idx="1"/>
          </p:nvPr>
        </p:nvSpPr>
        <p:spPr>
          <a:xfrm>
            <a:off x="640935" y="980303"/>
            <a:ext cx="10084037" cy="5717059"/>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en-US" sz="2590" dirty="0"/>
              <a:t>Any intentional, knowing or reckless act committed by a student*, whether individually or in concert with others, against another student: In connection with pledging, being initiated into, affiliating with, holding office in, or maintaining membership in any organization which is affiliated with the educational institution: and (1) </a:t>
            </a:r>
            <a:r>
              <a:rPr lang="en-US" sz="2590" b="1" dirty="0"/>
              <a:t>which is intended to have the effect of, or should reasonably be expected to have the effect of, endangering the mental or physical health of the student.</a:t>
            </a:r>
            <a:endParaRPr dirty="0"/>
          </a:p>
          <a:p>
            <a:pPr marL="0" lvl="0" indent="0" algn="l" rtl="0">
              <a:lnSpc>
                <a:spcPct val="80000"/>
              </a:lnSpc>
              <a:spcBef>
                <a:spcPts val="1000"/>
              </a:spcBef>
              <a:spcAft>
                <a:spcPts val="0"/>
              </a:spcAft>
              <a:buClr>
                <a:schemeClr val="dk1"/>
              </a:buClr>
              <a:buSzPts val="2590"/>
              <a:buNone/>
            </a:pPr>
            <a:r>
              <a:rPr lang="en-US" sz="2590" i="1" dirty="0"/>
              <a:t>Hazing shall not include any activity or conduct that furthers legitimate curricular, extra curricular, or military training program goals, provided that:</a:t>
            </a:r>
            <a:endParaRPr dirty="0"/>
          </a:p>
          <a:p>
            <a:pPr marL="228600" lvl="0" indent="-228600" algn="l" rtl="0">
              <a:lnSpc>
                <a:spcPct val="80000"/>
              </a:lnSpc>
              <a:spcBef>
                <a:spcPts val="1000"/>
              </a:spcBef>
              <a:spcAft>
                <a:spcPts val="0"/>
              </a:spcAft>
              <a:buClr>
                <a:schemeClr val="dk1"/>
              </a:buClr>
              <a:buSzPts val="2590"/>
              <a:buAutoNum type="arabicParenR"/>
            </a:pPr>
            <a:r>
              <a:rPr lang="en-US" sz="2590" i="1" dirty="0"/>
              <a:t>The goals are approved by the educational institution; and</a:t>
            </a:r>
            <a:endParaRPr dirty="0"/>
          </a:p>
          <a:p>
            <a:pPr marL="228600" lvl="0" indent="-228600" algn="l" rtl="0">
              <a:lnSpc>
                <a:spcPct val="80000"/>
              </a:lnSpc>
              <a:spcBef>
                <a:spcPts val="1000"/>
              </a:spcBef>
              <a:spcAft>
                <a:spcPts val="0"/>
              </a:spcAft>
              <a:buClr>
                <a:schemeClr val="dk1"/>
              </a:buClr>
              <a:buSzPts val="2590"/>
              <a:buAutoNum type="arabicParenR"/>
            </a:pPr>
            <a:r>
              <a:rPr lang="en-US" sz="2590" i="1" dirty="0"/>
              <a:t>The activity or conduct furthers the goals in a manner that is appropriate, contemplated by the educational institution, and normal and customary for similar programs at other educational institutions.</a:t>
            </a:r>
            <a:endParaRPr dirty="0"/>
          </a:p>
          <a:p>
            <a:pPr marL="0" lvl="0" indent="0" algn="l" rtl="0">
              <a:lnSpc>
                <a:spcPct val="80000"/>
              </a:lnSpc>
              <a:spcBef>
                <a:spcPts val="1000"/>
              </a:spcBef>
              <a:spcAft>
                <a:spcPts val="0"/>
              </a:spcAft>
              <a:buClr>
                <a:schemeClr val="dk1"/>
              </a:buClr>
              <a:buSzPts val="2590"/>
              <a:buNone/>
            </a:pPr>
            <a:r>
              <a:rPr lang="en-US" sz="2590" dirty="0"/>
              <a:t>*</a:t>
            </a:r>
            <a:r>
              <a:rPr lang="en-US" sz="1295" dirty="0"/>
              <a:t>Student means: Any person who (A) Is registered in or in attendance at an educational institution; (B) has been accepted for admission at the educational institution where the hazing incident occurs; or (c) intends to attend an educational institution during any of its regular sessions after an official academic break.</a:t>
            </a:r>
            <a:endParaRPr dirty="0"/>
          </a:p>
        </p:txBody>
      </p:sp>
      <p:sp>
        <p:nvSpPr>
          <p:cNvPr id="842" name="Google Shape;842;p8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46"/>
        <p:cNvGrpSpPr/>
        <p:nvPr/>
      </p:nvGrpSpPr>
      <p:grpSpPr>
        <a:xfrm>
          <a:off x="0" y="0"/>
          <a:ext cx="0" cy="0"/>
          <a:chOff x="0" y="0"/>
          <a:chExt cx="0" cy="0"/>
        </a:xfrm>
      </p:grpSpPr>
      <p:sp>
        <p:nvSpPr>
          <p:cNvPr id="847" name="Google Shape;847;p81"/>
          <p:cNvSpPr txBox="1">
            <a:spLocks noGrp="1"/>
          </p:cNvSpPr>
          <p:nvPr>
            <p:ph type="title"/>
          </p:nvPr>
        </p:nvSpPr>
        <p:spPr>
          <a:xfrm>
            <a:off x="435837" y="85459"/>
            <a:ext cx="10415043" cy="50420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dirty="0"/>
              <a:t>Decision Making Phase: Hazing Slide 1 of 2</a:t>
            </a:r>
            <a:endParaRPr dirty="0"/>
          </a:p>
        </p:txBody>
      </p:sp>
      <p:sp>
        <p:nvSpPr>
          <p:cNvPr id="848" name="Google Shape;848;p81"/>
          <p:cNvSpPr txBox="1">
            <a:spLocks noGrp="1"/>
          </p:cNvSpPr>
          <p:nvPr>
            <p:ph type="body" idx="1"/>
          </p:nvPr>
        </p:nvSpPr>
        <p:spPr>
          <a:xfrm>
            <a:off x="435837" y="589659"/>
            <a:ext cx="10597923" cy="6131815"/>
          </a:xfrm>
          <a:prstGeom prst="rect">
            <a:avLst/>
          </a:prstGeom>
          <a:noFill/>
          <a:ln>
            <a:noFill/>
          </a:ln>
        </p:spPr>
        <p:txBody>
          <a:bodyPr spcFirstLastPara="1" wrap="square" lIns="91425" tIns="45700" rIns="91425" bIns="45700" anchor="t" anchorCtr="0">
            <a:normAutofit fontScale="55000" lnSpcReduction="20000"/>
          </a:bodyPr>
          <a:lstStyle/>
          <a:p>
            <a:pPr marL="114300" indent="0">
              <a:buNone/>
            </a:pPr>
            <a:r>
              <a:rPr lang="en-US" sz="3200" b="1" u="sng" dirty="0"/>
              <a:t>INSTRUCTIONS. </a:t>
            </a:r>
            <a:r>
              <a:rPr lang="en-US" sz="3200" b="1" dirty="0"/>
              <a:t>At the conclusion of a full investigation, in order to determine whether or not the conduct was a violation of the policy for the prevention of hazing answer the following questions:</a:t>
            </a:r>
            <a:endParaRPr lang="en-US" sz="3200" dirty="0"/>
          </a:p>
          <a:p>
            <a:pPr marL="114300" indent="0">
              <a:buNone/>
            </a:pPr>
            <a:r>
              <a:rPr lang="en-US" sz="3200" b="1" dirty="0"/>
              <a:t> </a:t>
            </a:r>
            <a:endParaRPr lang="en-US" sz="3200" dirty="0"/>
          </a:p>
          <a:p>
            <a:pPr marL="114300" indent="0">
              <a:buNone/>
            </a:pPr>
            <a:r>
              <a:rPr lang="en-US" sz="3200" dirty="0"/>
              <a:t>Does the evidence show – more likely than not – whether:</a:t>
            </a:r>
          </a:p>
          <a:p>
            <a:pPr marL="114300" indent="0">
              <a:buNone/>
            </a:pPr>
            <a:r>
              <a:rPr lang="en-US" sz="3200" dirty="0"/>
              <a:t> 1.a student engaged in an </a:t>
            </a:r>
            <a:r>
              <a:rPr lang="en-US" sz="3200" u="sng" dirty="0"/>
              <a:t>intentional</a:t>
            </a:r>
            <a:r>
              <a:rPr lang="en-US" sz="3200" dirty="0"/>
              <a:t>, </a:t>
            </a:r>
            <a:r>
              <a:rPr lang="en-US" sz="3200" u="sng" dirty="0"/>
              <a:t>knowing</a:t>
            </a:r>
            <a:r>
              <a:rPr lang="en-US" sz="3200" dirty="0"/>
              <a:t> OR </a:t>
            </a:r>
            <a:r>
              <a:rPr lang="en-US" sz="3200" u="sng" dirty="0"/>
              <a:t>reckless</a:t>
            </a:r>
            <a:r>
              <a:rPr lang="en-US" sz="3200" dirty="0"/>
              <a:t> act intended to have the effect of endangering the mental health of the victim/complainant student? Yes ____ No ______  </a:t>
            </a:r>
          </a:p>
          <a:p>
            <a:pPr marL="114300" indent="0">
              <a:buNone/>
            </a:pPr>
            <a:r>
              <a:rPr lang="en-US" sz="3200" dirty="0"/>
              <a:t> </a:t>
            </a:r>
          </a:p>
          <a:p>
            <a:pPr marL="114300" lvl="0" indent="0">
              <a:buNone/>
            </a:pPr>
            <a:r>
              <a:rPr lang="en-US" sz="3200" dirty="0"/>
              <a:t>2.a student engaged in an </a:t>
            </a:r>
            <a:r>
              <a:rPr lang="en-US" sz="3200" u="sng" dirty="0"/>
              <a:t>intentional</a:t>
            </a:r>
            <a:r>
              <a:rPr lang="en-US" sz="3200" dirty="0"/>
              <a:t>, </a:t>
            </a:r>
            <a:r>
              <a:rPr lang="en-US" sz="3200" u="sng" dirty="0"/>
              <a:t>knowing</a:t>
            </a:r>
            <a:r>
              <a:rPr lang="en-US" sz="3200" dirty="0"/>
              <a:t> OR </a:t>
            </a:r>
            <a:r>
              <a:rPr lang="en-US" sz="3200" u="sng" dirty="0"/>
              <a:t>reckless</a:t>
            </a:r>
            <a:r>
              <a:rPr lang="en-US" sz="3200" dirty="0"/>
              <a:t> act intended to have the effect of endangering the physical health of the victim/complainant student? Yes ____ No ______ </a:t>
            </a:r>
            <a:br>
              <a:rPr lang="en-US" sz="3200" dirty="0"/>
            </a:br>
            <a:endParaRPr lang="en-US" sz="3200" dirty="0"/>
          </a:p>
          <a:p>
            <a:pPr marL="114300" lvl="0" indent="0">
              <a:buNone/>
            </a:pPr>
            <a:r>
              <a:rPr lang="en-US" sz="3200" dirty="0"/>
              <a:t>3. a student engaged in an </a:t>
            </a:r>
            <a:r>
              <a:rPr lang="en-US" sz="3200" u="sng" dirty="0"/>
              <a:t>intentional</a:t>
            </a:r>
            <a:r>
              <a:rPr lang="en-US" sz="3200" dirty="0"/>
              <a:t>, </a:t>
            </a:r>
            <a:r>
              <a:rPr lang="en-US" sz="3200" u="sng" dirty="0"/>
              <a:t>knowing</a:t>
            </a:r>
            <a:r>
              <a:rPr lang="en-US" sz="3200" dirty="0"/>
              <a:t> OR </a:t>
            </a:r>
            <a:r>
              <a:rPr lang="en-US" sz="3200" u="sng" dirty="0"/>
              <a:t>reckless</a:t>
            </a:r>
            <a:r>
              <a:rPr lang="en-US" sz="3200" dirty="0"/>
              <a:t> act that should reasonably be expected to have the effect of endangering the mental health of the victim/complainant student? Yes ____ No ______  </a:t>
            </a:r>
            <a:br>
              <a:rPr lang="en-US" sz="3200" dirty="0"/>
            </a:br>
            <a:endParaRPr lang="en-US" sz="3200" dirty="0"/>
          </a:p>
          <a:p>
            <a:pPr marL="114300" lvl="0" indent="0">
              <a:buNone/>
            </a:pPr>
            <a:r>
              <a:rPr lang="en-US" sz="3200" dirty="0"/>
              <a:t>4. a student engaged in an </a:t>
            </a:r>
            <a:r>
              <a:rPr lang="en-US" sz="3200" u="sng" dirty="0"/>
              <a:t>intentional</a:t>
            </a:r>
            <a:r>
              <a:rPr lang="en-US" sz="3200" dirty="0"/>
              <a:t>, </a:t>
            </a:r>
            <a:r>
              <a:rPr lang="en-US" sz="3200" u="sng" dirty="0"/>
              <a:t>knowing</a:t>
            </a:r>
            <a:r>
              <a:rPr lang="en-US" sz="3200" dirty="0"/>
              <a:t> OR </a:t>
            </a:r>
            <a:r>
              <a:rPr lang="en-US" sz="3200" u="sng" dirty="0"/>
              <a:t>reckless</a:t>
            </a:r>
            <a:r>
              <a:rPr lang="en-US" sz="3200" dirty="0"/>
              <a:t> act that should reasonably be expected to have the effect of endangering the physical health of the victim/complainant student? Yes ____ No ______  </a:t>
            </a:r>
            <a:br>
              <a:rPr lang="en-US" sz="3200" dirty="0"/>
            </a:br>
            <a:endParaRPr lang="en-US" sz="3200" dirty="0"/>
          </a:p>
          <a:p>
            <a:pPr marL="114300" indent="0">
              <a:buNone/>
            </a:pPr>
            <a:r>
              <a:rPr lang="en-US" sz="3200" b="1" dirty="0"/>
              <a:t>If you answered “NO” to all of the above the conduct is not a violation of the Hazing definition of Policy. (Be sure you still review and consider other HHB definitions to see whether it may still violate Policy).</a:t>
            </a:r>
          </a:p>
          <a:p>
            <a:pPr marL="114300" indent="0">
              <a:buNone/>
            </a:pPr>
            <a:r>
              <a:rPr lang="en-US" sz="3200" b="1" dirty="0"/>
              <a:t>HOWEVER If you answered “YES” to ANY of the above, to see whether it is a violation of the Hazing policy continue on to the next slide/questions.</a:t>
            </a:r>
          </a:p>
          <a:p>
            <a:pPr marL="45720" lvl="0" indent="0" algn="l" rtl="0">
              <a:lnSpc>
                <a:spcPct val="120000"/>
              </a:lnSpc>
              <a:spcBef>
                <a:spcPts val="0"/>
              </a:spcBef>
              <a:spcAft>
                <a:spcPts val="0"/>
              </a:spcAft>
              <a:buClr>
                <a:schemeClr val="dk1"/>
              </a:buClr>
              <a:buSzPts val="2170"/>
              <a:buNone/>
            </a:pPr>
            <a:endParaRPr lang="en-US" sz="2900" dirty="0"/>
          </a:p>
        </p:txBody>
      </p:sp>
      <p:sp>
        <p:nvSpPr>
          <p:cNvPr id="849" name="Google Shape;849;p8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extLst>
      <p:ext uri="{BB962C8B-B14F-4D97-AF65-F5344CB8AC3E}">
        <p14:creationId xmlns:p14="http://schemas.microsoft.com/office/powerpoint/2010/main" val="397244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46"/>
        <p:cNvGrpSpPr/>
        <p:nvPr/>
      </p:nvGrpSpPr>
      <p:grpSpPr>
        <a:xfrm>
          <a:off x="0" y="0"/>
          <a:ext cx="0" cy="0"/>
          <a:chOff x="0" y="0"/>
          <a:chExt cx="0" cy="0"/>
        </a:xfrm>
      </p:grpSpPr>
      <p:sp>
        <p:nvSpPr>
          <p:cNvPr id="847" name="Google Shape;847;p81"/>
          <p:cNvSpPr txBox="1">
            <a:spLocks noGrp="1"/>
          </p:cNvSpPr>
          <p:nvPr>
            <p:ph type="title"/>
          </p:nvPr>
        </p:nvSpPr>
        <p:spPr>
          <a:xfrm>
            <a:off x="435837" y="85459"/>
            <a:ext cx="10415043" cy="50420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dirty="0"/>
              <a:t>Decision Making Phase: Hazing 2 of 2</a:t>
            </a:r>
            <a:endParaRPr dirty="0"/>
          </a:p>
        </p:txBody>
      </p:sp>
      <p:sp>
        <p:nvSpPr>
          <p:cNvPr id="848" name="Google Shape;848;p81"/>
          <p:cNvSpPr txBox="1">
            <a:spLocks noGrp="1"/>
          </p:cNvSpPr>
          <p:nvPr>
            <p:ph type="body" idx="1"/>
          </p:nvPr>
        </p:nvSpPr>
        <p:spPr>
          <a:xfrm>
            <a:off x="435837" y="589660"/>
            <a:ext cx="10041307" cy="5766690"/>
          </a:xfrm>
          <a:prstGeom prst="rect">
            <a:avLst/>
          </a:prstGeom>
          <a:noFill/>
          <a:ln>
            <a:noFill/>
          </a:ln>
        </p:spPr>
        <p:txBody>
          <a:bodyPr spcFirstLastPara="1" wrap="square" lIns="91425" tIns="45700" rIns="91425" bIns="45700" anchor="t" anchorCtr="0">
            <a:normAutofit fontScale="92500" lnSpcReduction="20000"/>
          </a:bodyPr>
          <a:lstStyle/>
          <a:p>
            <a:pPr marL="114300" indent="0">
              <a:buNone/>
            </a:pPr>
            <a:r>
              <a:rPr lang="en-US" sz="1800" b="1" dirty="0"/>
              <a:t>At the conclusion of a full investigation, in order to determine whether or not the conduct was a violation of the policy for the prevention of hazing and you answered YES to any of the questions on SLIDE 1, then ask:</a:t>
            </a:r>
            <a:endParaRPr lang="en-US" sz="1800" dirty="0"/>
          </a:p>
          <a:p>
            <a:pPr marL="114300" indent="0">
              <a:buNone/>
            </a:pPr>
            <a:r>
              <a:rPr lang="en-US" sz="1800" dirty="0"/>
              <a:t/>
            </a:r>
            <a:br>
              <a:rPr lang="en-US" sz="1800" dirty="0"/>
            </a:br>
            <a:r>
              <a:rPr lang="en-US" sz="1800" b="1" dirty="0"/>
              <a:t>Does the evidence show - more likely than not - that the accused student’s conduct occurred:</a:t>
            </a:r>
            <a:endParaRPr lang="en-US" sz="1800" dirty="0"/>
          </a:p>
          <a:p>
            <a:pPr marL="114300" indent="0">
              <a:buNone/>
            </a:pPr>
            <a:r>
              <a:rPr lang="en-US" sz="1800" dirty="0"/>
              <a:t>5. in connection with pledging in any organization which is affiliated with the educational institution? Yes ____ No ______  </a:t>
            </a:r>
            <a:br>
              <a:rPr lang="en-US" sz="1800" dirty="0"/>
            </a:br>
            <a:endParaRPr lang="en-US" sz="1800" dirty="0"/>
          </a:p>
          <a:p>
            <a:pPr marL="114300" indent="0">
              <a:buNone/>
            </a:pPr>
            <a:r>
              <a:rPr lang="en-US" sz="1800" dirty="0"/>
              <a:t>6. in connection with being initiated into any organization which is affiliated with the educational institution? Yes ____ No ______  </a:t>
            </a:r>
            <a:br>
              <a:rPr lang="en-US" sz="1800" dirty="0"/>
            </a:br>
            <a:endParaRPr lang="en-US" sz="1800" dirty="0"/>
          </a:p>
          <a:p>
            <a:pPr marL="114300" indent="0">
              <a:buNone/>
            </a:pPr>
            <a:r>
              <a:rPr lang="en-US" sz="1800" dirty="0"/>
              <a:t>7. in connection with affiliating with any organization which is affiliated with the educational institution? Yes ____ No ______  </a:t>
            </a:r>
            <a:br>
              <a:rPr lang="en-US" sz="1800" dirty="0"/>
            </a:br>
            <a:endParaRPr lang="en-US" sz="1800" dirty="0"/>
          </a:p>
          <a:p>
            <a:pPr marL="114300" indent="0">
              <a:buNone/>
            </a:pPr>
            <a:r>
              <a:rPr lang="en-US" sz="1800" dirty="0"/>
              <a:t>8. in connection with holding office in in any organization which is affiliated with the educational institution? Yes ____ No ______  </a:t>
            </a:r>
            <a:br>
              <a:rPr lang="en-US" sz="1800" dirty="0"/>
            </a:br>
            <a:endParaRPr lang="en-US" sz="1800" dirty="0"/>
          </a:p>
          <a:p>
            <a:pPr marL="114300" indent="0">
              <a:buNone/>
            </a:pPr>
            <a:r>
              <a:rPr lang="en-US" sz="1800" dirty="0"/>
              <a:t>9. in connection with maintaining membership in any organization which is affiliated with the educational institution? Yes ____ No ______  </a:t>
            </a:r>
          </a:p>
          <a:p>
            <a:pPr marL="114300" indent="0">
              <a:buNone/>
            </a:pPr>
            <a:r>
              <a:rPr lang="en-US" sz="1800" dirty="0"/>
              <a:t> </a:t>
            </a:r>
          </a:p>
          <a:p>
            <a:pPr marL="114300" indent="0">
              <a:buNone/>
            </a:pPr>
            <a:r>
              <a:rPr lang="en-US" sz="1800" b="1" u="sng" dirty="0"/>
              <a:t>INSTRUCTIONS.  </a:t>
            </a:r>
            <a:r>
              <a:rPr lang="en-US" sz="1800" b="1" dirty="0"/>
              <a:t>If you answered “YES” to  ANY of questions 5-9 listed above, </a:t>
            </a:r>
            <a:r>
              <a:rPr lang="en-US" sz="1800" b="1" u="sng" dirty="0"/>
              <a:t>and</a:t>
            </a:r>
            <a:r>
              <a:rPr lang="en-US" sz="1800" b="1" dirty="0"/>
              <a:t> answered “YES” to any of questions 1 through 4, the conduct violates the Hazing policy.</a:t>
            </a:r>
          </a:p>
          <a:p>
            <a:pPr marL="114300" indent="0">
              <a:buNone/>
            </a:pPr>
            <a:r>
              <a:rPr lang="en-US" sz="1800" b="1" dirty="0"/>
              <a:t> HOWEVER If you “NO” to  ALL of questions 5-9 listed above, </a:t>
            </a:r>
            <a:r>
              <a:rPr lang="en-US" sz="1800" b="1" u="sng" dirty="0"/>
              <a:t>and</a:t>
            </a:r>
            <a:r>
              <a:rPr lang="en-US" sz="1800" b="1" dirty="0"/>
              <a:t> answered “YES” to any of questions 1 through 4, the conduct does NOT violate the Hazing policy. (Be sure you still review and consider other HHB definitions to see whether it may violate another part of the policy.) </a:t>
            </a:r>
          </a:p>
          <a:p>
            <a:pPr marL="45720" indent="0">
              <a:lnSpc>
                <a:spcPct val="120000"/>
              </a:lnSpc>
              <a:buSzPts val="2170"/>
              <a:buNone/>
            </a:pPr>
            <a:endParaRPr lang="en-US" sz="1800" dirty="0"/>
          </a:p>
          <a:p>
            <a:pPr marL="45720" indent="0">
              <a:lnSpc>
                <a:spcPct val="120000"/>
              </a:lnSpc>
              <a:buSzPts val="2170"/>
              <a:buNone/>
            </a:pPr>
            <a:endParaRPr lang="en-US" sz="1800" dirty="0"/>
          </a:p>
        </p:txBody>
      </p:sp>
      <p:sp>
        <p:nvSpPr>
          <p:cNvPr id="849" name="Google Shape;849;p8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extLst>
      <p:ext uri="{BB962C8B-B14F-4D97-AF65-F5344CB8AC3E}">
        <p14:creationId xmlns:p14="http://schemas.microsoft.com/office/powerpoint/2010/main" val="116014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50" y="156754"/>
            <a:ext cx="10598330" cy="618309"/>
          </a:xfrm>
        </p:spPr>
        <p:txBody>
          <a:bodyPr>
            <a:normAutofit fontScale="90000"/>
          </a:bodyPr>
          <a:lstStyle/>
          <a:p>
            <a:r>
              <a:rPr lang="en-US" dirty="0"/>
              <a:t>Decision Making Phase: Retaliation Slide 1 of 5</a:t>
            </a:r>
          </a:p>
        </p:txBody>
      </p:sp>
      <p:sp>
        <p:nvSpPr>
          <p:cNvPr id="3" name="Content Placeholder 2"/>
          <p:cNvSpPr>
            <a:spLocks noGrp="1"/>
          </p:cNvSpPr>
          <p:nvPr>
            <p:ph idx="1"/>
          </p:nvPr>
        </p:nvSpPr>
        <p:spPr>
          <a:xfrm>
            <a:off x="252550" y="775064"/>
            <a:ext cx="11939450" cy="5465098"/>
          </a:xfrm>
        </p:spPr>
        <p:txBody>
          <a:bodyPr>
            <a:normAutofit fontScale="55000" lnSpcReduction="20000"/>
          </a:bodyPr>
          <a:lstStyle/>
          <a:p>
            <a:pPr marL="45720" indent="0">
              <a:lnSpc>
                <a:spcPct val="120000"/>
              </a:lnSpc>
              <a:buNone/>
            </a:pPr>
            <a:r>
              <a:rPr lang="en-US" b="1" u="sng" dirty="0"/>
              <a:t>INSTRUCTIONS. </a:t>
            </a:r>
            <a:r>
              <a:rPr lang="en-US" b="1" dirty="0"/>
              <a:t>At the conclusion of a full investigation, in order to determine whether or not the conduct was a violation of the policy for the prevention of  retaliation answer the following questions:</a:t>
            </a:r>
            <a:endParaRPr lang="en-US" dirty="0"/>
          </a:p>
          <a:p>
            <a:pPr marL="45720" indent="0">
              <a:lnSpc>
                <a:spcPct val="120000"/>
              </a:lnSpc>
              <a:buNone/>
            </a:pPr>
            <a:r>
              <a:rPr lang="en-US" altLang="en-US" dirty="0">
                <a:solidFill>
                  <a:schemeClr val="tx1"/>
                </a:solidFill>
              </a:rPr>
              <a:t>1. Does the evidence show – more likely than not – whether a STAFF MEMBER/TEACHER</a:t>
            </a:r>
            <a:r>
              <a:rPr lang="en-US" altLang="en-US" dirty="0">
                <a:solidFill>
                  <a:srgbClr val="FF0000"/>
                </a:solidFill>
              </a:rPr>
              <a:t>*</a:t>
            </a:r>
            <a:r>
              <a:rPr lang="en-US" altLang="en-US" dirty="0">
                <a:solidFill>
                  <a:schemeClr val="tx1"/>
                </a:solidFill>
              </a:rPr>
              <a:t> engaged in conduct directed against a complainant/victim student who </a:t>
            </a:r>
            <a:r>
              <a:rPr lang="en-US" dirty="0">
                <a:solidFill>
                  <a:schemeClr val="tx1"/>
                </a:solidFill>
              </a:rPr>
              <a:t>has </a:t>
            </a:r>
            <a:r>
              <a:rPr lang="en-US" b="1" dirty="0">
                <a:solidFill>
                  <a:schemeClr val="tx1"/>
                </a:solidFill>
              </a:rPr>
              <a:t>filed a complaint of harassment, hazing or bully</a:t>
            </a:r>
            <a:r>
              <a:rPr lang="en-US" dirty="0">
                <a:solidFill>
                  <a:schemeClr val="tx1"/>
                </a:solidFill>
              </a:rPr>
              <a:t>ing? </a:t>
            </a:r>
            <a:r>
              <a:rPr lang="en-US" dirty="0"/>
              <a:t>Yes ____ No ______  (Explain your answer).</a:t>
            </a:r>
          </a:p>
          <a:p>
            <a:pPr marL="45720" indent="0">
              <a:lnSpc>
                <a:spcPct val="120000"/>
              </a:lnSpc>
              <a:buNone/>
            </a:pPr>
            <a:r>
              <a:rPr lang="en-US" dirty="0">
                <a:solidFill>
                  <a:schemeClr val="tx1"/>
                </a:solidFill>
              </a:rPr>
              <a:t>2(a)Was the conduct intimidation or reprisal such as </a:t>
            </a:r>
            <a:r>
              <a:rPr lang="en-US" b="1" dirty="0">
                <a:solidFill>
                  <a:schemeClr val="tx1"/>
                </a:solidFill>
              </a:rPr>
              <a:t>diminishment of grades</a:t>
            </a:r>
            <a:r>
              <a:rPr lang="en-US" dirty="0">
                <a:solidFill>
                  <a:schemeClr val="tx1"/>
                </a:solidFill>
              </a:rPr>
              <a:t>?</a:t>
            </a:r>
            <a:r>
              <a:rPr lang="en-US" dirty="0"/>
              <a:t> Yes ____ No ______  (Explain your answer).</a:t>
            </a:r>
            <a:r>
              <a:rPr lang="en-US" dirty="0">
                <a:solidFill>
                  <a:schemeClr val="tx1"/>
                </a:solidFill>
              </a:rPr>
              <a:t> </a:t>
            </a:r>
          </a:p>
          <a:p>
            <a:pPr marL="45720" indent="0">
              <a:lnSpc>
                <a:spcPct val="120000"/>
              </a:lnSpc>
              <a:buNone/>
            </a:pPr>
            <a:r>
              <a:rPr lang="en-US" dirty="0">
                <a:solidFill>
                  <a:schemeClr val="tx1"/>
                </a:solidFill>
              </a:rPr>
              <a:t>2(b) Was the conduct intimidation or reprisal such as </a:t>
            </a:r>
            <a:r>
              <a:rPr lang="en-US" b="1" dirty="0">
                <a:solidFill>
                  <a:schemeClr val="tx1"/>
                </a:solidFill>
              </a:rPr>
              <a:t>suspension</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2(c) Was the conduct intimidation or reprisal such as change in </a:t>
            </a:r>
            <a:r>
              <a:rPr lang="en-US" b="1" dirty="0">
                <a:solidFill>
                  <a:schemeClr val="tx1"/>
                </a:solidFill>
              </a:rPr>
              <a:t>educational conditions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2(d) Was the conduct intimidation or reprisal such as </a:t>
            </a:r>
            <a:r>
              <a:rPr lang="en-US" b="1" dirty="0">
                <a:solidFill>
                  <a:schemeClr val="tx1"/>
                </a:solidFill>
              </a:rPr>
              <a:t>loss of privileges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2(e) Was the conduct intimidation or reprisal such as </a:t>
            </a:r>
            <a:r>
              <a:rPr lang="en-US" b="1" dirty="0">
                <a:solidFill>
                  <a:schemeClr val="tx1"/>
                </a:solidFill>
              </a:rPr>
              <a:t>loss of benefits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2(f) Was the conduct intimidation or reprisal such as </a:t>
            </a:r>
            <a:r>
              <a:rPr lang="en-US" b="1" dirty="0">
                <a:solidFill>
                  <a:schemeClr val="tx1"/>
                </a:solidFill>
              </a:rPr>
              <a:t>unwarranted disciplinary action</a:t>
            </a:r>
            <a:r>
              <a:rPr lang="en-US" dirty="0">
                <a:solidFill>
                  <a:schemeClr val="tx1"/>
                </a:solidFill>
              </a:rPr>
              <a:t>? </a:t>
            </a:r>
            <a:r>
              <a:rPr lang="en-US" dirty="0"/>
              <a:t>Yes ____ No ______  (Explain your answer).</a:t>
            </a:r>
          </a:p>
          <a:p>
            <a:pPr marL="45720" indent="0">
              <a:lnSpc>
                <a:spcPct val="120000"/>
              </a:lnSpc>
              <a:buNone/>
            </a:pPr>
            <a:r>
              <a:rPr lang="en-US" dirty="0">
                <a:solidFill>
                  <a:schemeClr val="tx1"/>
                </a:solidFill>
              </a:rPr>
              <a:t>2(g) Was the conduct intimidation or reprisal of </a:t>
            </a:r>
            <a:r>
              <a:rPr lang="en-US" b="1" dirty="0">
                <a:solidFill>
                  <a:schemeClr val="tx1"/>
                </a:solidFill>
              </a:rPr>
              <a:t>some other kind not listed above</a:t>
            </a:r>
            <a:r>
              <a:rPr lang="en-US" dirty="0">
                <a:solidFill>
                  <a:schemeClr val="tx1"/>
                </a:solidFill>
              </a:rPr>
              <a:t>? </a:t>
            </a:r>
            <a:r>
              <a:rPr lang="en-US" dirty="0"/>
              <a:t>Yes ____ No ______  (Explain your answer).</a:t>
            </a:r>
          </a:p>
          <a:p>
            <a:pPr marL="45720" indent="0">
              <a:lnSpc>
                <a:spcPct val="120000"/>
              </a:lnSpc>
              <a:buNone/>
            </a:pPr>
            <a:r>
              <a:rPr lang="en-US" b="1" u="sng" dirty="0"/>
              <a:t>INSTRUCTIONS </a:t>
            </a:r>
            <a:r>
              <a:rPr lang="en-US" b="1" dirty="0">
                <a:solidFill>
                  <a:schemeClr val="tx1"/>
                </a:solidFill>
              </a:rPr>
              <a:t>If the accused is a </a:t>
            </a:r>
            <a:r>
              <a:rPr lang="en-US" altLang="en-US" b="1" dirty="0">
                <a:solidFill>
                  <a:schemeClr val="tx1"/>
                </a:solidFill>
              </a:rPr>
              <a:t>STAFF MEMBER/TEACHER </a:t>
            </a:r>
            <a:r>
              <a:rPr lang="en-US" b="1" dirty="0">
                <a:solidFill>
                  <a:schemeClr val="tx1"/>
                </a:solidFill>
              </a:rPr>
              <a:t>and you answered “YES” to 1, and YES to any of 2(</a:t>
            </a:r>
            <a:r>
              <a:rPr lang="en-US" b="1" dirty="0" err="1">
                <a:solidFill>
                  <a:schemeClr val="tx1"/>
                </a:solidFill>
              </a:rPr>
              <a:t>a,b,c,d,e,f</a:t>
            </a:r>
            <a:r>
              <a:rPr lang="en-US" b="1" dirty="0">
                <a:solidFill>
                  <a:schemeClr val="tx1"/>
                </a:solidFill>
              </a:rPr>
              <a:t> OR g), the conduct IS a violation of Retaliation policy.</a:t>
            </a:r>
          </a:p>
          <a:p>
            <a:pPr marL="45720" indent="0">
              <a:lnSpc>
                <a:spcPct val="120000"/>
              </a:lnSpc>
              <a:buNone/>
            </a:pPr>
            <a:r>
              <a:rPr lang="en-US" b="1" dirty="0">
                <a:solidFill>
                  <a:schemeClr val="tx1"/>
                </a:solidFill>
              </a:rPr>
              <a:t>However, if the accused is a </a:t>
            </a:r>
            <a:r>
              <a:rPr lang="en-US" altLang="en-US" b="1" dirty="0">
                <a:solidFill>
                  <a:schemeClr val="tx1"/>
                </a:solidFill>
              </a:rPr>
              <a:t>STAFF MEMBER/TEACHER</a:t>
            </a:r>
            <a:r>
              <a:rPr lang="en-US" b="1" dirty="0">
                <a:solidFill>
                  <a:schemeClr val="tx1"/>
                </a:solidFill>
              </a:rPr>
              <a:t> and you answered “YES” to 1, and NO to ALL of 2(</a:t>
            </a:r>
            <a:r>
              <a:rPr lang="en-US" b="1" dirty="0" err="1">
                <a:solidFill>
                  <a:schemeClr val="tx1"/>
                </a:solidFill>
              </a:rPr>
              <a:t>a,b,c,d,e,f</a:t>
            </a:r>
            <a:r>
              <a:rPr lang="en-US" b="1" dirty="0">
                <a:solidFill>
                  <a:schemeClr val="tx1"/>
                </a:solidFill>
              </a:rPr>
              <a:t> and g), the conduct MAY still be a violation of Retaliation policy, depending on your answers to the questions on Slide 3.</a:t>
            </a:r>
          </a:p>
          <a:p>
            <a:pPr marL="45720" indent="0">
              <a:lnSpc>
                <a:spcPct val="120000"/>
              </a:lnSpc>
              <a:buNone/>
            </a:pPr>
            <a:r>
              <a:rPr lang="en-US" dirty="0">
                <a:solidFill>
                  <a:srgbClr val="FF0000"/>
                </a:solidFill>
              </a:rPr>
              <a:t>* If the accused is a student, proceed immediately to slide 4.</a:t>
            </a:r>
          </a:p>
        </p:txBody>
      </p:sp>
      <p:sp>
        <p:nvSpPr>
          <p:cNvPr id="4" name="Slide Number Placeholder 3"/>
          <p:cNvSpPr>
            <a:spLocks noGrp="1"/>
          </p:cNvSpPr>
          <p:nvPr>
            <p:ph type="sldNum" sz="quarter" idx="12"/>
          </p:nvPr>
        </p:nvSpPr>
        <p:spPr/>
        <p:txBody>
          <a:bodyPr/>
          <a:lstStyle/>
          <a:p>
            <a:fld id="{CA8D9AD5-F248-4919-864A-CFD76CC027D6}" type="slidenum">
              <a:rPr lang="en-US" smtClean="0"/>
              <a:t>14</a:t>
            </a:fld>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 Heather T. Lynn</a:t>
            </a:r>
          </a:p>
        </p:txBody>
      </p:sp>
    </p:spTree>
    <p:extLst>
      <p:ext uri="{BB962C8B-B14F-4D97-AF65-F5344CB8AC3E}">
        <p14:creationId xmlns:p14="http://schemas.microsoft.com/office/powerpoint/2010/main" val="3022357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50" y="156754"/>
            <a:ext cx="10598330" cy="618309"/>
          </a:xfrm>
        </p:spPr>
        <p:txBody>
          <a:bodyPr>
            <a:normAutofit fontScale="90000"/>
          </a:bodyPr>
          <a:lstStyle/>
          <a:p>
            <a:r>
              <a:rPr lang="en-US" dirty="0"/>
              <a:t>Decision Making Phase: Retaliation Slide 2 of 5</a:t>
            </a:r>
          </a:p>
        </p:txBody>
      </p:sp>
      <p:sp>
        <p:nvSpPr>
          <p:cNvPr id="3" name="Content Placeholder 2"/>
          <p:cNvSpPr>
            <a:spLocks noGrp="1"/>
          </p:cNvSpPr>
          <p:nvPr>
            <p:ph idx="1"/>
          </p:nvPr>
        </p:nvSpPr>
        <p:spPr>
          <a:xfrm>
            <a:off x="252550" y="775064"/>
            <a:ext cx="11939450" cy="5465098"/>
          </a:xfrm>
        </p:spPr>
        <p:txBody>
          <a:bodyPr>
            <a:normAutofit fontScale="55000" lnSpcReduction="20000"/>
          </a:bodyPr>
          <a:lstStyle/>
          <a:p>
            <a:pPr marL="45720" indent="0">
              <a:lnSpc>
                <a:spcPct val="120000"/>
              </a:lnSpc>
              <a:buNone/>
            </a:pPr>
            <a:r>
              <a:rPr lang="en-US" altLang="en-US" dirty="0">
                <a:solidFill>
                  <a:schemeClr val="tx1"/>
                </a:solidFill>
              </a:rPr>
              <a:t>3. Does the evidence show – more likely than not – whether a STAFF MEMBER/TEACHER</a:t>
            </a:r>
            <a:r>
              <a:rPr lang="en-US" altLang="en-US" dirty="0">
                <a:solidFill>
                  <a:srgbClr val="FF0000"/>
                </a:solidFill>
              </a:rPr>
              <a:t>*</a:t>
            </a:r>
            <a:r>
              <a:rPr lang="en-US" altLang="en-US" dirty="0">
                <a:solidFill>
                  <a:schemeClr val="tx1"/>
                </a:solidFill>
              </a:rPr>
              <a:t> engaged in conduct directed against a complainant/victim student who </a:t>
            </a:r>
            <a:r>
              <a:rPr lang="en-US" dirty="0">
                <a:solidFill>
                  <a:schemeClr val="tx1"/>
                </a:solidFill>
              </a:rPr>
              <a:t>has </a:t>
            </a:r>
            <a:r>
              <a:rPr lang="en-US" b="1" dirty="0">
                <a:solidFill>
                  <a:schemeClr val="tx1"/>
                </a:solidFill>
              </a:rPr>
              <a:t>participated in an investigation of harassment, hazing or bullying</a:t>
            </a:r>
            <a:r>
              <a:rPr lang="en-US" dirty="0">
                <a:solidFill>
                  <a:schemeClr val="tx1"/>
                </a:solidFill>
              </a:rPr>
              <a:t>? </a:t>
            </a:r>
            <a:r>
              <a:rPr lang="en-US" dirty="0"/>
              <a:t>Yes ____ No ______  (Explain your answer).</a:t>
            </a:r>
          </a:p>
          <a:p>
            <a:pPr marL="45720" indent="0">
              <a:lnSpc>
                <a:spcPct val="120000"/>
              </a:lnSpc>
              <a:buNone/>
            </a:pPr>
            <a:r>
              <a:rPr lang="en-US" dirty="0">
                <a:solidFill>
                  <a:schemeClr val="tx1"/>
                </a:solidFill>
              </a:rPr>
              <a:t>4(a)Was the conduct intimidation or reprisal such as </a:t>
            </a:r>
            <a:r>
              <a:rPr lang="en-US" b="1" dirty="0">
                <a:solidFill>
                  <a:schemeClr val="tx1"/>
                </a:solidFill>
              </a:rPr>
              <a:t>diminishment of grades</a:t>
            </a:r>
            <a:r>
              <a:rPr lang="en-US" dirty="0">
                <a:solidFill>
                  <a:schemeClr val="tx1"/>
                </a:solidFill>
              </a:rPr>
              <a:t>?</a:t>
            </a:r>
            <a:r>
              <a:rPr lang="en-US" dirty="0"/>
              <a:t> Yes ____ No ______  (Explain your answer).</a:t>
            </a:r>
            <a:r>
              <a:rPr lang="en-US" dirty="0">
                <a:solidFill>
                  <a:schemeClr val="tx1"/>
                </a:solidFill>
              </a:rPr>
              <a:t> </a:t>
            </a:r>
          </a:p>
          <a:p>
            <a:pPr marL="45720" indent="0">
              <a:lnSpc>
                <a:spcPct val="120000"/>
              </a:lnSpc>
              <a:buNone/>
            </a:pPr>
            <a:r>
              <a:rPr lang="en-US" dirty="0">
                <a:solidFill>
                  <a:schemeClr val="tx1"/>
                </a:solidFill>
              </a:rPr>
              <a:t>4(b) Was the conduct intimidation or reprisal such as </a:t>
            </a:r>
            <a:r>
              <a:rPr lang="en-US" b="1" dirty="0">
                <a:solidFill>
                  <a:schemeClr val="tx1"/>
                </a:solidFill>
              </a:rPr>
              <a:t>suspension</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4(c) Was the conduct intimidation or reprisal such as change in </a:t>
            </a:r>
            <a:r>
              <a:rPr lang="en-US" b="1" dirty="0">
                <a:solidFill>
                  <a:schemeClr val="tx1"/>
                </a:solidFill>
              </a:rPr>
              <a:t>educational conditions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4(d) Was the conduct intimidation or reprisal such as </a:t>
            </a:r>
            <a:r>
              <a:rPr lang="en-US" b="1" dirty="0">
                <a:solidFill>
                  <a:schemeClr val="tx1"/>
                </a:solidFill>
              </a:rPr>
              <a:t>loss of privileges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4(e) Was the conduct intimidation or reprisal such as </a:t>
            </a:r>
            <a:r>
              <a:rPr lang="en-US" b="1" dirty="0">
                <a:solidFill>
                  <a:schemeClr val="tx1"/>
                </a:solidFill>
              </a:rPr>
              <a:t>loss of benefits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4(f) Was the conduct intimidation or reprisal such as </a:t>
            </a:r>
            <a:r>
              <a:rPr lang="en-US" b="1" dirty="0">
                <a:solidFill>
                  <a:schemeClr val="tx1"/>
                </a:solidFill>
              </a:rPr>
              <a:t>unwarranted disciplinary action</a:t>
            </a:r>
            <a:r>
              <a:rPr lang="en-US" dirty="0">
                <a:solidFill>
                  <a:schemeClr val="tx1"/>
                </a:solidFill>
              </a:rPr>
              <a:t>? </a:t>
            </a:r>
            <a:r>
              <a:rPr lang="en-US" dirty="0"/>
              <a:t>Yes ____ No ______  (Explain your answer).</a:t>
            </a:r>
          </a:p>
          <a:p>
            <a:pPr marL="45720" indent="0">
              <a:lnSpc>
                <a:spcPct val="120000"/>
              </a:lnSpc>
              <a:buNone/>
            </a:pPr>
            <a:r>
              <a:rPr lang="en-US" dirty="0">
                <a:solidFill>
                  <a:schemeClr val="tx1"/>
                </a:solidFill>
              </a:rPr>
              <a:t>4(g) Was the conduct intimidation or reprisal of </a:t>
            </a:r>
            <a:r>
              <a:rPr lang="en-US" b="1" dirty="0">
                <a:solidFill>
                  <a:schemeClr val="tx1"/>
                </a:solidFill>
              </a:rPr>
              <a:t>some other kind not listed above</a:t>
            </a:r>
            <a:r>
              <a:rPr lang="en-US" dirty="0">
                <a:solidFill>
                  <a:schemeClr val="tx1"/>
                </a:solidFill>
              </a:rPr>
              <a:t>? </a:t>
            </a:r>
            <a:r>
              <a:rPr lang="en-US" dirty="0"/>
              <a:t>Yes ____ No ______  (Explain your answer).</a:t>
            </a:r>
          </a:p>
          <a:p>
            <a:pPr marL="45720" indent="0">
              <a:lnSpc>
                <a:spcPct val="120000"/>
              </a:lnSpc>
              <a:buNone/>
            </a:pPr>
            <a:r>
              <a:rPr lang="en-US" b="1" u="sng" dirty="0"/>
              <a:t>INSTRUCTIONS </a:t>
            </a:r>
            <a:r>
              <a:rPr lang="en-US" b="1" dirty="0">
                <a:solidFill>
                  <a:schemeClr val="tx1"/>
                </a:solidFill>
              </a:rPr>
              <a:t>If the accused is a </a:t>
            </a:r>
            <a:r>
              <a:rPr lang="en-US" altLang="en-US" b="1" dirty="0">
                <a:solidFill>
                  <a:schemeClr val="tx1"/>
                </a:solidFill>
              </a:rPr>
              <a:t>STAFF MEMBER/TEACHER </a:t>
            </a:r>
            <a:r>
              <a:rPr lang="en-US" b="1" dirty="0">
                <a:solidFill>
                  <a:schemeClr val="tx1"/>
                </a:solidFill>
              </a:rPr>
              <a:t>and you answered “YES” to 3, and YES to one of 4(</a:t>
            </a:r>
            <a:r>
              <a:rPr lang="en-US" b="1" dirty="0" err="1">
                <a:solidFill>
                  <a:schemeClr val="tx1"/>
                </a:solidFill>
              </a:rPr>
              <a:t>a,b,c,d,e,f</a:t>
            </a:r>
            <a:r>
              <a:rPr lang="en-US" b="1" dirty="0">
                <a:solidFill>
                  <a:schemeClr val="tx1"/>
                </a:solidFill>
              </a:rPr>
              <a:t> OR g) the conduct IS a violation of Retaliation policy.</a:t>
            </a:r>
          </a:p>
          <a:p>
            <a:pPr marL="45720" indent="0">
              <a:lnSpc>
                <a:spcPct val="120000"/>
              </a:lnSpc>
              <a:buNone/>
            </a:pPr>
            <a:r>
              <a:rPr lang="en-US" b="1" dirty="0">
                <a:solidFill>
                  <a:schemeClr val="tx1"/>
                </a:solidFill>
              </a:rPr>
              <a:t>However, If the accused is a </a:t>
            </a:r>
            <a:r>
              <a:rPr lang="en-US" altLang="en-US" b="1" dirty="0">
                <a:solidFill>
                  <a:schemeClr val="tx1"/>
                </a:solidFill>
              </a:rPr>
              <a:t>STAFF MEMBER/TEACHER and </a:t>
            </a:r>
            <a:r>
              <a:rPr lang="en-US" b="1" dirty="0">
                <a:solidFill>
                  <a:schemeClr val="tx1"/>
                </a:solidFill>
              </a:rPr>
              <a:t>you answered “YES” to Question 3 but “NO” to 4(</a:t>
            </a:r>
            <a:r>
              <a:rPr lang="en-US" b="1" dirty="0" err="1">
                <a:solidFill>
                  <a:schemeClr val="tx1"/>
                </a:solidFill>
              </a:rPr>
              <a:t>a,b,c,d,e,f</a:t>
            </a:r>
            <a:r>
              <a:rPr lang="en-US" b="1" dirty="0">
                <a:solidFill>
                  <a:schemeClr val="tx1"/>
                </a:solidFill>
              </a:rPr>
              <a:t>, and g), the conduct MAY still be a violation of Retaliation policy, depending on your answers to the questions on Slide 3.</a:t>
            </a:r>
          </a:p>
          <a:p>
            <a:pPr marL="45720" indent="0">
              <a:lnSpc>
                <a:spcPct val="120000"/>
              </a:lnSpc>
              <a:buNone/>
            </a:pPr>
            <a:r>
              <a:rPr lang="en-US" dirty="0">
                <a:solidFill>
                  <a:srgbClr val="FF0000"/>
                </a:solidFill>
              </a:rPr>
              <a:t>*If the accused is a Student, continue immediately to Slide 4.  </a:t>
            </a:r>
          </a:p>
        </p:txBody>
      </p:sp>
      <p:sp>
        <p:nvSpPr>
          <p:cNvPr id="4" name="Slide Number Placeholder 3"/>
          <p:cNvSpPr>
            <a:spLocks noGrp="1"/>
          </p:cNvSpPr>
          <p:nvPr>
            <p:ph type="sldNum" sz="quarter" idx="12"/>
          </p:nvPr>
        </p:nvSpPr>
        <p:spPr/>
        <p:txBody>
          <a:bodyPr/>
          <a:lstStyle/>
          <a:p>
            <a:fld id="{CA8D9AD5-F248-4919-864A-CFD76CC027D6}" type="slidenum">
              <a:rPr lang="en-US" smtClean="0"/>
              <a:t>15</a:t>
            </a:fld>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 Heather T. Lynn</a:t>
            </a:r>
          </a:p>
        </p:txBody>
      </p:sp>
    </p:spTree>
    <p:extLst>
      <p:ext uri="{BB962C8B-B14F-4D97-AF65-F5344CB8AC3E}">
        <p14:creationId xmlns:p14="http://schemas.microsoft.com/office/powerpoint/2010/main" val="81278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50" y="156754"/>
            <a:ext cx="10598330" cy="618309"/>
          </a:xfrm>
        </p:spPr>
        <p:txBody>
          <a:bodyPr>
            <a:normAutofit fontScale="90000"/>
          </a:bodyPr>
          <a:lstStyle/>
          <a:p>
            <a:r>
              <a:rPr lang="en-US" dirty="0"/>
              <a:t>Decision Making Phase: Retaliation Slide 3 of 5</a:t>
            </a:r>
          </a:p>
        </p:txBody>
      </p:sp>
      <p:sp>
        <p:nvSpPr>
          <p:cNvPr id="3" name="Content Placeholder 2"/>
          <p:cNvSpPr>
            <a:spLocks noGrp="1"/>
          </p:cNvSpPr>
          <p:nvPr>
            <p:ph idx="1"/>
          </p:nvPr>
        </p:nvSpPr>
        <p:spPr>
          <a:xfrm>
            <a:off x="252550" y="775064"/>
            <a:ext cx="11939450" cy="5465098"/>
          </a:xfrm>
        </p:spPr>
        <p:txBody>
          <a:bodyPr>
            <a:normAutofit fontScale="55000" lnSpcReduction="20000"/>
          </a:bodyPr>
          <a:lstStyle/>
          <a:p>
            <a:pPr marL="45720" indent="0">
              <a:lnSpc>
                <a:spcPct val="120000"/>
              </a:lnSpc>
              <a:buNone/>
            </a:pPr>
            <a:r>
              <a:rPr lang="en-US" altLang="en-US" dirty="0">
                <a:solidFill>
                  <a:schemeClr val="tx1"/>
                </a:solidFill>
              </a:rPr>
              <a:t>5. Does the evidence show – more likely than not – whether a STAFF MEMBER/TEACHER</a:t>
            </a:r>
            <a:r>
              <a:rPr lang="en-US" altLang="en-US" dirty="0">
                <a:solidFill>
                  <a:srgbClr val="FF0000"/>
                </a:solidFill>
              </a:rPr>
              <a:t>*</a:t>
            </a:r>
            <a:r>
              <a:rPr lang="en-US" altLang="en-US" dirty="0">
                <a:solidFill>
                  <a:schemeClr val="tx1"/>
                </a:solidFill>
              </a:rPr>
              <a:t> engaged in conduct directed against a complainant/victim student </a:t>
            </a:r>
            <a:r>
              <a:rPr lang="en-US" altLang="en-US" b="1" dirty="0">
                <a:solidFill>
                  <a:schemeClr val="tx1"/>
                </a:solidFill>
              </a:rPr>
              <a:t>on whose behalf a</a:t>
            </a:r>
            <a:r>
              <a:rPr lang="en-US" b="1" dirty="0">
                <a:solidFill>
                  <a:schemeClr val="tx1"/>
                </a:solidFill>
              </a:rPr>
              <a:t>n investigation of harassment, hazing or bullying is being conducted</a:t>
            </a:r>
            <a:r>
              <a:rPr lang="en-US" dirty="0">
                <a:solidFill>
                  <a:schemeClr val="tx1"/>
                </a:solidFill>
              </a:rPr>
              <a:t>? </a:t>
            </a:r>
            <a:r>
              <a:rPr lang="en-US" dirty="0"/>
              <a:t>Yes ____ No ______  (Explain your answer).</a:t>
            </a:r>
          </a:p>
          <a:p>
            <a:pPr marL="45720" indent="0">
              <a:lnSpc>
                <a:spcPct val="120000"/>
              </a:lnSpc>
              <a:buNone/>
            </a:pPr>
            <a:r>
              <a:rPr lang="en-US" dirty="0">
                <a:solidFill>
                  <a:schemeClr val="tx1"/>
                </a:solidFill>
              </a:rPr>
              <a:t>6(a)Was the conduct intimidation or reprisal such as </a:t>
            </a:r>
            <a:r>
              <a:rPr lang="en-US" b="1" dirty="0">
                <a:solidFill>
                  <a:schemeClr val="tx1"/>
                </a:solidFill>
              </a:rPr>
              <a:t>diminishment of grades</a:t>
            </a:r>
            <a:r>
              <a:rPr lang="en-US" dirty="0">
                <a:solidFill>
                  <a:schemeClr val="tx1"/>
                </a:solidFill>
              </a:rPr>
              <a:t>?</a:t>
            </a:r>
            <a:r>
              <a:rPr lang="en-US" dirty="0"/>
              <a:t> Yes ____ No ______  (Explain your answer).</a:t>
            </a:r>
            <a:r>
              <a:rPr lang="en-US" dirty="0">
                <a:solidFill>
                  <a:schemeClr val="tx1"/>
                </a:solidFill>
              </a:rPr>
              <a:t> </a:t>
            </a:r>
          </a:p>
          <a:p>
            <a:pPr marL="45720" indent="0">
              <a:lnSpc>
                <a:spcPct val="120000"/>
              </a:lnSpc>
              <a:buNone/>
            </a:pPr>
            <a:r>
              <a:rPr lang="en-US" dirty="0">
                <a:solidFill>
                  <a:schemeClr val="tx1"/>
                </a:solidFill>
              </a:rPr>
              <a:t>6(b) Was the conduct intimidation or reprisal such as </a:t>
            </a:r>
            <a:r>
              <a:rPr lang="en-US" b="1" dirty="0">
                <a:solidFill>
                  <a:schemeClr val="tx1"/>
                </a:solidFill>
              </a:rPr>
              <a:t>suspension</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6(c) Was the conduct intimidation or reprisal such as change in </a:t>
            </a:r>
            <a:r>
              <a:rPr lang="en-US" b="1" dirty="0">
                <a:solidFill>
                  <a:schemeClr val="tx1"/>
                </a:solidFill>
              </a:rPr>
              <a:t>educational conditions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6(d) Was the conduct intimidation or reprisal such as </a:t>
            </a:r>
            <a:r>
              <a:rPr lang="en-US" b="1" dirty="0">
                <a:solidFill>
                  <a:schemeClr val="tx1"/>
                </a:solidFill>
              </a:rPr>
              <a:t>loss of privileges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6(e) Was the member’s conduct intimidation or reprisal such as </a:t>
            </a:r>
            <a:r>
              <a:rPr lang="en-US" b="1" dirty="0">
                <a:solidFill>
                  <a:schemeClr val="tx1"/>
                </a:solidFill>
              </a:rPr>
              <a:t>loss of benefits</a:t>
            </a:r>
            <a:r>
              <a:rPr lang="en-US" dirty="0">
                <a:solidFill>
                  <a:schemeClr val="tx1"/>
                </a:solidFill>
              </a:rPr>
              <a:t>?</a:t>
            </a:r>
            <a:r>
              <a:rPr lang="en-US" dirty="0"/>
              <a:t> Yes ____ No ______  (Explain your answer).</a:t>
            </a:r>
            <a:endParaRPr lang="en-US" dirty="0">
              <a:solidFill>
                <a:schemeClr val="tx1"/>
              </a:solidFill>
            </a:endParaRPr>
          </a:p>
          <a:p>
            <a:pPr marL="45720" indent="0">
              <a:lnSpc>
                <a:spcPct val="120000"/>
              </a:lnSpc>
              <a:buNone/>
            </a:pPr>
            <a:r>
              <a:rPr lang="en-US" dirty="0">
                <a:solidFill>
                  <a:schemeClr val="tx1"/>
                </a:solidFill>
              </a:rPr>
              <a:t>6(f) Was the conduct intimidation or reprisal such as </a:t>
            </a:r>
            <a:r>
              <a:rPr lang="en-US" b="1" dirty="0">
                <a:solidFill>
                  <a:schemeClr val="tx1"/>
                </a:solidFill>
              </a:rPr>
              <a:t>unwarranted disciplinary action</a:t>
            </a:r>
            <a:r>
              <a:rPr lang="en-US" dirty="0">
                <a:solidFill>
                  <a:schemeClr val="tx1"/>
                </a:solidFill>
              </a:rPr>
              <a:t>? </a:t>
            </a:r>
            <a:r>
              <a:rPr lang="en-US" dirty="0"/>
              <a:t>Yes ____ No ______  (Explain your answer).</a:t>
            </a:r>
          </a:p>
          <a:p>
            <a:pPr marL="45720" indent="0">
              <a:lnSpc>
                <a:spcPct val="120000"/>
              </a:lnSpc>
              <a:buNone/>
            </a:pPr>
            <a:r>
              <a:rPr lang="en-US" dirty="0">
                <a:solidFill>
                  <a:schemeClr val="tx1"/>
                </a:solidFill>
              </a:rPr>
              <a:t>6(g) Was the conduct intimidation or reprisal of </a:t>
            </a:r>
            <a:r>
              <a:rPr lang="en-US" b="1" dirty="0">
                <a:solidFill>
                  <a:schemeClr val="tx1"/>
                </a:solidFill>
              </a:rPr>
              <a:t>some other kind not listed above</a:t>
            </a:r>
            <a:r>
              <a:rPr lang="en-US" dirty="0">
                <a:solidFill>
                  <a:schemeClr val="tx1"/>
                </a:solidFill>
              </a:rPr>
              <a:t>? </a:t>
            </a:r>
            <a:r>
              <a:rPr lang="en-US" dirty="0"/>
              <a:t>Yes ____ No ______  (Explain your answer).</a:t>
            </a:r>
          </a:p>
          <a:p>
            <a:pPr marL="45720" indent="0">
              <a:lnSpc>
                <a:spcPct val="120000"/>
              </a:lnSpc>
              <a:buNone/>
            </a:pPr>
            <a:r>
              <a:rPr lang="en-US" b="1" u="sng" dirty="0"/>
              <a:t>INSTRUCTIONS </a:t>
            </a:r>
            <a:r>
              <a:rPr lang="en-US" b="1" dirty="0">
                <a:solidFill>
                  <a:schemeClr val="tx1"/>
                </a:solidFill>
              </a:rPr>
              <a:t>If the accused is a </a:t>
            </a:r>
            <a:r>
              <a:rPr lang="en-US" altLang="en-US" b="1" dirty="0">
                <a:solidFill>
                  <a:schemeClr val="tx1"/>
                </a:solidFill>
              </a:rPr>
              <a:t>STAFF MEMBER/TEACHER and </a:t>
            </a:r>
            <a:r>
              <a:rPr lang="en-US" b="1" dirty="0">
                <a:solidFill>
                  <a:schemeClr val="tx1"/>
                </a:solidFill>
              </a:rPr>
              <a:t>you answered “YES” to 5, and YES to one of 6(</a:t>
            </a:r>
            <a:r>
              <a:rPr lang="en-US" b="1" dirty="0" err="1">
                <a:solidFill>
                  <a:schemeClr val="tx1"/>
                </a:solidFill>
              </a:rPr>
              <a:t>a,b,c,d,e,f</a:t>
            </a:r>
            <a:r>
              <a:rPr lang="en-US" b="1" dirty="0">
                <a:solidFill>
                  <a:schemeClr val="tx1"/>
                </a:solidFill>
              </a:rPr>
              <a:t> OR g) the conduct IS a violation of Retaliation policy.</a:t>
            </a:r>
          </a:p>
          <a:p>
            <a:pPr marL="45720" indent="0">
              <a:lnSpc>
                <a:spcPct val="120000"/>
              </a:lnSpc>
              <a:buNone/>
            </a:pPr>
            <a:r>
              <a:rPr lang="en-US" b="1" dirty="0">
                <a:solidFill>
                  <a:schemeClr val="tx1"/>
                </a:solidFill>
              </a:rPr>
              <a:t>However, if the accused is a </a:t>
            </a:r>
            <a:r>
              <a:rPr lang="en-US" altLang="en-US" b="1" dirty="0">
                <a:solidFill>
                  <a:schemeClr val="tx1"/>
                </a:solidFill>
              </a:rPr>
              <a:t>STAFF MEMBER/TEACHER </a:t>
            </a:r>
            <a:r>
              <a:rPr lang="en-US" b="1" dirty="0">
                <a:solidFill>
                  <a:schemeClr val="tx1"/>
                </a:solidFill>
              </a:rPr>
              <a:t>and you answered “YES” to Question 5 but “NO” to 6(</a:t>
            </a:r>
            <a:r>
              <a:rPr lang="en-US" b="1" dirty="0" err="1">
                <a:solidFill>
                  <a:schemeClr val="tx1"/>
                </a:solidFill>
              </a:rPr>
              <a:t>a,b,c,d,e,f</a:t>
            </a:r>
            <a:r>
              <a:rPr lang="en-US" b="1" dirty="0">
                <a:solidFill>
                  <a:schemeClr val="tx1"/>
                </a:solidFill>
              </a:rPr>
              <a:t> and g) the conduct is NOT a violation of Retaliation policy. (Be sure you still review and consider other Harassment or Sexual Harassment definitions of Policy F.29-R to see whether it may violate those definitions.) </a:t>
            </a:r>
            <a:endParaRPr lang="en-US" b="1" dirty="0">
              <a:solidFill>
                <a:srgbClr val="FF0000"/>
              </a:solidFill>
            </a:endParaRPr>
          </a:p>
          <a:p>
            <a:pPr marL="45720" indent="0">
              <a:lnSpc>
                <a:spcPct val="120000"/>
              </a:lnSpc>
              <a:buNone/>
            </a:pPr>
            <a:r>
              <a:rPr lang="en-US" b="1" dirty="0">
                <a:solidFill>
                  <a:srgbClr val="FF0000"/>
                </a:solidFill>
              </a:rPr>
              <a:t>*If the accused is a Student, continue immediately on to Slide 4.  </a:t>
            </a:r>
          </a:p>
        </p:txBody>
      </p:sp>
      <p:sp>
        <p:nvSpPr>
          <p:cNvPr id="4" name="Slide Number Placeholder 3"/>
          <p:cNvSpPr>
            <a:spLocks noGrp="1"/>
          </p:cNvSpPr>
          <p:nvPr>
            <p:ph type="sldNum" sz="quarter" idx="12"/>
          </p:nvPr>
        </p:nvSpPr>
        <p:spPr/>
        <p:txBody>
          <a:bodyPr/>
          <a:lstStyle/>
          <a:p>
            <a:fld id="{CA8D9AD5-F248-4919-864A-CFD76CC027D6}" type="slidenum">
              <a:rPr lang="en-US" smtClean="0"/>
              <a:t>16</a:t>
            </a:fld>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 Heather T. Lynn</a:t>
            </a:r>
          </a:p>
        </p:txBody>
      </p:sp>
    </p:spTree>
    <p:extLst>
      <p:ext uri="{BB962C8B-B14F-4D97-AF65-F5344CB8AC3E}">
        <p14:creationId xmlns:p14="http://schemas.microsoft.com/office/powerpoint/2010/main" val="3274699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734" y="156754"/>
            <a:ext cx="10446146" cy="618309"/>
          </a:xfrm>
        </p:spPr>
        <p:txBody>
          <a:bodyPr>
            <a:normAutofit fontScale="90000"/>
          </a:bodyPr>
          <a:lstStyle/>
          <a:p>
            <a:r>
              <a:rPr lang="en-US" dirty="0"/>
              <a:t>Decision Making Phase: Retaliation Slide 4 of 5</a:t>
            </a:r>
          </a:p>
        </p:txBody>
      </p:sp>
      <p:sp>
        <p:nvSpPr>
          <p:cNvPr id="3" name="Content Placeholder 2"/>
          <p:cNvSpPr>
            <a:spLocks noGrp="1"/>
          </p:cNvSpPr>
          <p:nvPr>
            <p:ph idx="1"/>
          </p:nvPr>
        </p:nvSpPr>
        <p:spPr>
          <a:xfrm>
            <a:off x="269969" y="775063"/>
            <a:ext cx="11939450" cy="5465098"/>
          </a:xfrm>
        </p:spPr>
        <p:txBody>
          <a:bodyPr>
            <a:normAutofit/>
          </a:bodyPr>
          <a:lstStyle/>
          <a:p>
            <a:pPr marL="45720" indent="0">
              <a:lnSpc>
                <a:spcPct val="120000"/>
              </a:lnSpc>
              <a:buNone/>
            </a:pPr>
            <a:r>
              <a:rPr lang="en-US" sz="1800" dirty="0">
                <a:solidFill>
                  <a:schemeClr val="tx1"/>
                </a:solidFill>
              </a:rPr>
              <a:t>7.</a:t>
            </a:r>
            <a:r>
              <a:rPr lang="en-US" altLang="en-US" sz="1800" dirty="0">
                <a:solidFill>
                  <a:schemeClr val="tx1"/>
                </a:solidFill>
              </a:rPr>
              <a:t> Does the evidence show – more likely than not – whether a STUDENT engaged in conduct directed against a complainant/victim student who </a:t>
            </a:r>
            <a:r>
              <a:rPr lang="en-US" sz="1800" dirty="0">
                <a:solidFill>
                  <a:schemeClr val="tx1"/>
                </a:solidFill>
              </a:rPr>
              <a:t>has </a:t>
            </a:r>
            <a:r>
              <a:rPr lang="en-US" sz="1800" b="1" dirty="0">
                <a:solidFill>
                  <a:schemeClr val="tx1"/>
                </a:solidFill>
              </a:rPr>
              <a:t>filed a complaint of harassment, hazing or bully</a:t>
            </a:r>
            <a:r>
              <a:rPr lang="en-US" sz="1800" dirty="0">
                <a:solidFill>
                  <a:schemeClr val="tx1"/>
                </a:solidFill>
              </a:rPr>
              <a:t>ing? </a:t>
            </a:r>
            <a:r>
              <a:rPr lang="en-US" sz="1800" dirty="0"/>
              <a:t>Yes ____ No ______  (Explain your answer).</a:t>
            </a:r>
          </a:p>
          <a:p>
            <a:pPr marL="45720" indent="0">
              <a:lnSpc>
                <a:spcPct val="120000"/>
              </a:lnSpc>
              <a:buNone/>
            </a:pPr>
            <a:r>
              <a:rPr lang="en-US" sz="1800" dirty="0">
                <a:solidFill>
                  <a:schemeClr val="tx1"/>
                </a:solidFill>
              </a:rPr>
              <a:t>8.</a:t>
            </a:r>
            <a:r>
              <a:rPr lang="en-US" altLang="en-US" sz="1800" dirty="0">
                <a:solidFill>
                  <a:schemeClr val="tx1"/>
                </a:solidFill>
              </a:rPr>
              <a:t> Does the evidence show – more likely than not – whether a STUDENT engaged in conduct directed against a complainant/victim student who </a:t>
            </a:r>
            <a:r>
              <a:rPr lang="en-US" sz="1800" dirty="0">
                <a:solidFill>
                  <a:schemeClr val="tx1"/>
                </a:solidFill>
              </a:rPr>
              <a:t>has </a:t>
            </a:r>
            <a:r>
              <a:rPr lang="en-US" sz="1800" b="1" dirty="0">
                <a:solidFill>
                  <a:schemeClr val="tx1"/>
                </a:solidFill>
              </a:rPr>
              <a:t>participated in an investigation of harassment, hazing or bullying</a:t>
            </a:r>
            <a:r>
              <a:rPr lang="en-US" sz="1800" dirty="0">
                <a:solidFill>
                  <a:schemeClr val="tx1"/>
                </a:solidFill>
              </a:rPr>
              <a:t>? </a:t>
            </a:r>
            <a:r>
              <a:rPr lang="en-US" sz="1800" dirty="0"/>
              <a:t>Yes ____ No ______  (Explain your answer).</a:t>
            </a:r>
            <a:r>
              <a:rPr lang="en-US" altLang="en-US" sz="1800" dirty="0">
                <a:solidFill>
                  <a:schemeClr val="tx1"/>
                </a:solidFill>
              </a:rPr>
              <a:t> </a:t>
            </a:r>
          </a:p>
          <a:p>
            <a:pPr marL="45720" indent="0">
              <a:lnSpc>
                <a:spcPct val="120000"/>
              </a:lnSpc>
              <a:buNone/>
            </a:pPr>
            <a:r>
              <a:rPr lang="en-US" altLang="en-US" sz="1800" dirty="0">
                <a:solidFill>
                  <a:schemeClr val="tx1"/>
                </a:solidFill>
              </a:rPr>
              <a:t>9. Does the evidence show – more likely than not – whether a STUDENT engaged in conduct directed against a complainant/victim student</a:t>
            </a:r>
            <a:r>
              <a:rPr lang="en-US" altLang="en-US" sz="1800" b="1" dirty="0">
                <a:solidFill>
                  <a:schemeClr val="tx1"/>
                </a:solidFill>
              </a:rPr>
              <a:t> on whose behalf a</a:t>
            </a:r>
            <a:r>
              <a:rPr lang="en-US" sz="1800" b="1" dirty="0">
                <a:solidFill>
                  <a:schemeClr val="tx1"/>
                </a:solidFill>
              </a:rPr>
              <a:t>n investigation of harassment, hazing or bullying is being conducted</a:t>
            </a:r>
            <a:r>
              <a:rPr lang="en-US" sz="1800" dirty="0">
                <a:solidFill>
                  <a:schemeClr val="tx1"/>
                </a:solidFill>
              </a:rPr>
              <a:t>? </a:t>
            </a:r>
            <a:r>
              <a:rPr lang="en-US" sz="1800" dirty="0"/>
              <a:t>Yes ____ No ______  (Explain your answer).</a:t>
            </a:r>
          </a:p>
          <a:p>
            <a:pPr marL="45720" indent="0">
              <a:lnSpc>
                <a:spcPct val="120000"/>
              </a:lnSpc>
              <a:buNone/>
            </a:pPr>
            <a:r>
              <a:rPr lang="en-US" sz="1800" b="1" u="sng" dirty="0"/>
              <a:t>INSTRUCTIONS </a:t>
            </a:r>
            <a:r>
              <a:rPr lang="en-US" sz="1800" b="1" dirty="0"/>
              <a:t>If you did not answer YES to any of the above questions (7-9), the conduct is NOT a violation of the Retaliation definition of </a:t>
            </a:r>
            <a:r>
              <a:rPr lang="en-US" sz="1800" b="1" dirty="0">
                <a:solidFill>
                  <a:schemeClr val="tx1"/>
                </a:solidFill>
              </a:rPr>
              <a:t> F.29-R. (Be sure you still review and consider whether it may violate the other definitions of the HHB Policy.</a:t>
            </a:r>
          </a:p>
          <a:p>
            <a:pPr marL="45720" indent="0">
              <a:lnSpc>
                <a:spcPct val="120000"/>
              </a:lnSpc>
              <a:buNone/>
            </a:pPr>
            <a:r>
              <a:rPr lang="en-US" sz="1800" b="1" dirty="0"/>
              <a:t>However, if you answered YES to any of the above questions (7, 8 OR 9), and the accused is a Student, proceed to Slide 5.  </a:t>
            </a:r>
          </a:p>
        </p:txBody>
      </p:sp>
      <p:sp>
        <p:nvSpPr>
          <p:cNvPr id="4" name="Slide Number Placeholder 3"/>
          <p:cNvSpPr>
            <a:spLocks noGrp="1"/>
          </p:cNvSpPr>
          <p:nvPr>
            <p:ph type="sldNum" sz="quarter" idx="12"/>
          </p:nvPr>
        </p:nvSpPr>
        <p:spPr/>
        <p:txBody>
          <a:bodyPr/>
          <a:lstStyle/>
          <a:p>
            <a:fld id="{CA8D9AD5-F248-4919-864A-CFD76CC027D6}" type="slidenum">
              <a:rPr lang="en-US" smtClean="0"/>
              <a:t>17</a:t>
            </a:fld>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 Heather T. Lynn</a:t>
            </a:r>
          </a:p>
        </p:txBody>
      </p:sp>
    </p:spTree>
    <p:extLst>
      <p:ext uri="{BB962C8B-B14F-4D97-AF65-F5344CB8AC3E}">
        <p14:creationId xmlns:p14="http://schemas.microsoft.com/office/powerpoint/2010/main" val="2505638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438912"/>
            <a:ext cx="10668000" cy="508439"/>
          </a:xfrm>
        </p:spPr>
        <p:txBody>
          <a:bodyPr>
            <a:normAutofit fontScale="90000"/>
          </a:bodyPr>
          <a:lstStyle/>
          <a:p>
            <a:r>
              <a:rPr lang="en-US" dirty="0"/>
              <a:t>Decision Making Phase: Retaliation Slide 5 of 5</a:t>
            </a:r>
          </a:p>
        </p:txBody>
      </p:sp>
      <p:sp>
        <p:nvSpPr>
          <p:cNvPr id="3" name="Content Placeholder 2"/>
          <p:cNvSpPr>
            <a:spLocks noGrp="1"/>
          </p:cNvSpPr>
          <p:nvPr>
            <p:ph idx="1"/>
          </p:nvPr>
        </p:nvSpPr>
        <p:spPr>
          <a:xfrm>
            <a:off x="252550" y="1260388"/>
            <a:ext cx="11939450" cy="4979773"/>
          </a:xfrm>
        </p:spPr>
        <p:txBody>
          <a:bodyPr>
            <a:normAutofit/>
          </a:bodyPr>
          <a:lstStyle/>
          <a:p>
            <a:pPr marL="45720" indent="0">
              <a:buNone/>
            </a:pPr>
            <a:r>
              <a:rPr lang="en-US" altLang="en-US" sz="1800" dirty="0">
                <a:solidFill>
                  <a:schemeClr val="tx1"/>
                </a:solidFill>
              </a:rPr>
              <a:t>10.Does the evidence show – more likely than not – whether the STUDENT engaged in further </a:t>
            </a:r>
            <a:r>
              <a:rPr lang="en-US" sz="1800" dirty="0">
                <a:solidFill>
                  <a:schemeClr val="tx1"/>
                </a:solidFill>
              </a:rPr>
              <a:t>harassment?</a:t>
            </a:r>
            <a:r>
              <a:rPr lang="en-US" sz="1800" dirty="0"/>
              <a:t> (You may need to refer to the harassment and/or sexual harassment analysis slides to answer this question).</a:t>
            </a:r>
          </a:p>
          <a:p>
            <a:pPr marL="45720" indent="0">
              <a:buNone/>
            </a:pPr>
            <a:r>
              <a:rPr lang="en-US" sz="1800" dirty="0"/>
              <a:t>Yes ____ No ______  (Explain your answer).</a:t>
            </a:r>
            <a:endParaRPr lang="en-US" sz="1800" dirty="0">
              <a:solidFill>
                <a:schemeClr val="tx1"/>
              </a:solidFill>
            </a:endParaRPr>
          </a:p>
          <a:p>
            <a:pPr marL="45720" indent="0">
              <a:buNone/>
            </a:pPr>
            <a:r>
              <a:rPr lang="en-US" altLang="en-US" sz="1800" dirty="0">
                <a:solidFill>
                  <a:schemeClr val="tx1"/>
                </a:solidFill>
              </a:rPr>
              <a:t>11.Does the evidence show – more likely than not – whether the STUDENT engaged in further </a:t>
            </a:r>
            <a:r>
              <a:rPr lang="en-US" sz="1800" dirty="0">
                <a:solidFill>
                  <a:schemeClr val="tx1"/>
                </a:solidFill>
              </a:rPr>
              <a:t>intimidation?</a:t>
            </a:r>
            <a:r>
              <a:rPr lang="en-US" sz="1800" dirty="0"/>
              <a:t> </a:t>
            </a:r>
          </a:p>
          <a:p>
            <a:pPr marL="45720" indent="0">
              <a:buNone/>
            </a:pPr>
            <a:r>
              <a:rPr lang="en-US" sz="1800" dirty="0"/>
              <a:t>Yes ____ No ______  (Explain your answer).</a:t>
            </a:r>
            <a:endParaRPr lang="en-US" sz="1800" dirty="0">
              <a:solidFill>
                <a:schemeClr val="tx1"/>
              </a:solidFill>
            </a:endParaRPr>
          </a:p>
          <a:p>
            <a:pPr marL="45720" indent="0">
              <a:buNone/>
            </a:pPr>
            <a:r>
              <a:rPr lang="en-US" altLang="en-US" sz="1800" dirty="0">
                <a:solidFill>
                  <a:schemeClr val="tx1"/>
                </a:solidFill>
              </a:rPr>
              <a:t>12.Does the evidence show – more likely than not – whether the STUDENT engaged in </a:t>
            </a:r>
            <a:r>
              <a:rPr lang="en-US" sz="1800" dirty="0">
                <a:solidFill>
                  <a:schemeClr val="tx1"/>
                </a:solidFill>
              </a:rPr>
              <a:t>reprisal? </a:t>
            </a:r>
          </a:p>
          <a:p>
            <a:pPr marL="45720" indent="0">
              <a:buNone/>
            </a:pPr>
            <a:r>
              <a:rPr lang="en-US" sz="1800" dirty="0"/>
              <a:t>Yes ____ No ______  (Explain your answer).</a:t>
            </a:r>
          </a:p>
          <a:p>
            <a:pPr marL="45720" indent="0">
              <a:buNone/>
            </a:pPr>
            <a:r>
              <a:rPr lang="en-US" sz="1800" b="1" u="sng" dirty="0"/>
              <a:t>INSTRUCTIONS  </a:t>
            </a:r>
            <a:r>
              <a:rPr lang="en-US" sz="1800" b="1" dirty="0">
                <a:solidFill>
                  <a:schemeClr val="tx1"/>
                </a:solidFill>
              </a:rPr>
              <a:t>If the accused is a STUDENT and you answered “YES” to questions 7, 8 or 9, AND YES to any of the above questions (10, 11 or 12) the conduct IS a violation of the Retaliation definition of the HHB POLICY.</a:t>
            </a:r>
          </a:p>
          <a:p>
            <a:pPr marL="45720" indent="0">
              <a:buNone/>
            </a:pPr>
            <a:r>
              <a:rPr lang="en-US" sz="1800" b="1" dirty="0">
                <a:solidFill>
                  <a:schemeClr val="tx1"/>
                </a:solidFill>
              </a:rPr>
              <a:t>However, if the accused is a STUDENT and you answered “YES” to questions 7, 8 or 9, but NO to ALL of the above questions (10-12) the conduct is NOT violation of the Retaliation definition of  the Policy (Be sure you still review and consider other HHB definitions to see whether it may violate another definition </a:t>
            </a:r>
            <a:r>
              <a:rPr lang="en-US" sz="1800" b="1">
                <a:solidFill>
                  <a:schemeClr val="tx1"/>
                </a:solidFill>
              </a:rPr>
              <a:t>of Policy).</a:t>
            </a:r>
            <a:endParaRPr lang="en-US" sz="1800" b="1" dirty="0">
              <a:solidFill>
                <a:schemeClr val="tx1"/>
              </a:solidFill>
            </a:endParaRPr>
          </a:p>
          <a:p>
            <a:pPr marL="45720" indent="0">
              <a:buNone/>
            </a:pPr>
            <a:endParaRPr lang="en-US" sz="1800" dirty="0">
              <a:solidFill>
                <a:schemeClr val="tx1"/>
              </a:solidFill>
            </a:endParaRPr>
          </a:p>
        </p:txBody>
      </p:sp>
      <p:sp>
        <p:nvSpPr>
          <p:cNvPr id="4" name="Slide Number Placeholder 3"/>
          <p:cNvSpPr>
            <a:spLocks noGrp="1"/>
          </p:cNvSpPr>
          <p:nvPr>
            <p:ph type="sldNum" sz="quarter" idx="12"/>
          </p:nvPr>
        </p:nvSpPr>
        <p:spPr/>
        <p:txBody>
          <a:bodyPr/>
          <a:lstStyle/>
          <a:p>
            <a:fld id="{CA8D9AD5-F248-4919-864A-CFD76CC027D6}" type="slidenum">
              <a:rPr lang="en-US" smtClean="0"/>
              <a:t>18</a:t>
            </a:fld>
            <a:endParaRPr lang="en-US"/>
          </a:p>
        </p:txBody>
      </p:sp>
      <p:sp>
        <p:nvSpPr>
          <p:cNvPr id="5" name="Footer Placeholder 4"/>
          <p:cNvSpPr>
            <a:spLocks noGrp="1"/>
          </p:cNvSpPr>
          <p:nvPr>
            <p:ph type="ftr" sz="quarter" idx="11"/>
          </p:nvPr>
        </p:nvSpPr>
        <p:spPr/>
        <p:txBody>
          <a:bodyPr/>
          <a:lstStyle/>
          <a:p>
            <a:r>
              <a:rPr lang="en-US"/>
              <a:t>For Instructional Purposes Only Shall Not Constitute Legal Advice - Heather T. Lynn</a:t>
            </a:r>
          </a:p>
        </p:txBody>
      </p:sp>
    </p:spTree>
    <p:extLst>
      <p:ext uri="{BB962C8B-B14F-4D97-AF65-F5344CB8AC3E}">
        <p14:creationId xmlns:p14="http://schemas.microsoft.com/office/powerpoint/2010/main" val="337790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77"/>
        <p:cNvGrpSpPr/>
        <p:nvPr/>
      </p:nvGrpSpPr>
      <p:grpSpPr>
        <a:xfrm>
          <a:off x="0" y="0"/>
          <a:ext cx="0" cy="0"/>
          <a:chOff x="0" y="0"/>
          <a:chExt cx="0" cy="0"/>
        </a:xfrm>
      </p:grpSpPr>
      <p:sp>
        <p:nvSpPr>
          <p:cNvPr id="1178" name="Google Shape;1178;p129"/>
          <p:cNvSpPr txBox="1">
            <a:spLocks noGrp="1"/>
          </p:cNvSpPr>
          <p:nvPr>
            <p:ph type="title"/>
          </p:nvPr>
        </p:nvSpPr>
        <p:spPr>
          <a:xfrm>
            <a:off x="401652" y="617837"/>
            <a:ext cx="11161990" cy="1320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Duty to Investigate: The Duty to Interview Relevant Witnesses.</a:t>
            </a:r>
            <a:endParaRPr b="1">
              <a:solidFill>
                <a:srgbClr val="00B050"/>
              </a:solidFill>
            </a:endParaRPr>
          </a:p>
        </p:txBody>
      </p:sp>
      <p:sp>
        <p:nvSpPr>
          <p:cNvPr id="1179" name="Google Shape;1179;p129"/>
          <p:cNvSpPr txBox="1">
            <a:spLocks noGrp="1"/>
          </p:cNvSpPr>
          <p:nvPr>
            <p:ph type="body" idx="1"/>
          </p:nvPr>
        </p:nvSpPr>
        <p:spPr>
          <a:xfrm>
            <a:off x="512748" y="2518117"/>
            <a:ext cx="9169637" cy="3523246"/>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2380"/>
              <a:buNone/>
            </a:pPr>
            <a:r>
              <a:rPr lang="en-US" sz="2380" u="sng"/>
              <a:t>BOTH THE ACCUSED AND THE “VICTIM” MUST BE ASKED –</a:t>
            </a:r>
            <a:endParaRPr sz="2380" b="1" u="sng"/>
          </a:p>
          <a:p>
            <a:pPr marL="0" lvl="0" indent="0" algn="l" rtl="0">
              <a:lnSpc>
                <a:spcPct val="70000"/>
              </a:lnSpc>
              <a:spcBef>
                <a:spcPts val="1000"/>
              </a:spcBef>
              <a:spcAft>
                <a:spcPts val="0"/>
              </a:spcAft>
              <a:buClr>
                <a:schemeClr val="dk1"/>
              </a:buClr>
              <a:buSzPts val="2380"/>
              <a:buNone/>
            </a:pPr>
            <a:endParaRPr sz="2380" b="1" u="sng"/>
          </a:p>
          <a:p>
            <a:pPr marL="0" lvl="0" indent="0" algn="l" rtl="0">
              <a:lnSpc>
                <a:spcPct val="70000"/>
              </a:lnSpc>
              <a:spcBef>
                <a:spcPts val="1000"/>
              </a:spcBef>
              <a:spcAft>
                <a:spcPts val="0"/>
              </a:spcAft>
              <a:buClr>
                <a:schemeClr val="dk1"/>
              </a:buClr>
              <a:buSzPts val="2380"/>
              <a:buNone/>
            </a:pPr>
            <a:r>
              <a:rPr lang="en-US" sz="2380" b="1" u="sng"/>
              <a:t>To identify other witnesses who they believe will support their “side” of the story.</a:t>
            </a:r>
            <a:endParaRPr sz="2380" b="1"/>
          </a:p>
          <a:p>
            <a:pPr marL="0" lvl="0" indent="0" algn="l" rtl="0">
              <a:lnSpc>
                <a:spcPct val="70000"/>
              </a:lnSpc>
              <a:spcBef>
                <a:spcPts val="1000"/>
              </a:spcBef>
              <a:spcAft>
                <a:spcPts val="0"/>
              </a:spcAft>
              <a:buClr>
                <a:schemeClr val="dk1"/>
              </a:buClr>
              <a:buSzPts val="2380"/>
              <a:buNone/>
            </a:pPr>
            <a:endParaRPr sz="2380" b="1" u="sng"/>
          </a:p>
          <a:p>
            <a:pPr marL="0" lvl="0" indent="0" algn="l" rtl="0">
              <a:lnSpc>
                <a:spcPct val="70000"/>
              </a:lnSpc>
              <a:spcBef>
                <a:spcPts val="1000"/>
              </a:spcBef>
              <a:spcAft>
                <a:spcPts val="0"/>
              </a:spcAft>
              <a:buClr>
                <a:schemeClr val="dk1"/>
              </a:buClr>
              <a:buSzPts val="2380"/>
              <a:buNone/>
            </a:pPr>
            <a:r>
              <a:rPr lang="en-US" sz="2380" b="1" u="sng"/>
              <a:t>This is a necessary part of their due process rights – and mandated by AOE Procedures.</a:t>
            </a:r>
            <a:endParaRPr/>
          </a:p>
          <a:p>
            <a:pPr marL="0" lvl="0" indent="0" algn="l" rtl="0">
              <a:lnSpc>
                <a:spcPct val="70000"/>
              </a:lnSpc>
              <a:spcBef>
                <a:spcPts val="1000"/>
              </a:spcBef>
              <a:spcAft>
                <a:spcPts val="0"/>
              </a:spcAft>
              <a:buClr>
                <a:schemeClr val="dk1"/>
              </a:buClr>
              <a:buSzPts val="2380"/>
              <a:buNone/>
            </a:pPr>
            <a:endParaRPr sz="2380" b="1" u="sng"/>
          </a:p>
          <a:p>
            <a:pPr marL="0" lvl="0" indent="0" algn="l" rtl="0">
              <a:lnSpc>
                <a:spcPct val="70000"/>
              </a:lnSpc>
              <a:spcBef>
                <a:spcPts val="1000"/>
              </a:spcBef>
              <a:spcAft>
                <a:spcPts val="0"/>
              </a:spcAft>
              <a:buClr>
                <a:schemeClr val="dk1"/>
              </a:buClr>
              <a:buSzPts val="2380"/>
              <a:buNone/>
            </a:pPr>
            <a:r>
              <a:rPr lang="en-US" sz="2380" b="1" u="sng"/>
              <a:t>What if you learn of a new witness on the 5</a:t>
            </a:r>
            <a:r>
              <a:rPr lang="en-US" sz="2380" b="1" u="sng" baseline="30000"/>
              <a:t>th</a:t>
            </a:r>
            <a:r>
              <a:rPr lang="en-US" sz="2380" b="1" u="sng"/>
              <a:t> day of your investigation OR what if your witnesses are not available in the 5 days?</a:t>
            </a:r>
            <a:endParaRPr sz="2380" u="sng"/>
          </a:p>
        </p:txBody>
      </p:sp>
      <p:sp>
        <p:nvSpPr>
          <p:cNvPr id="1180" name="Google Shape;1180;p1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a:t>
            </a:r>
          </a:p>
        </p:txBody>
      </p:sp>
      <p:sp>
        <p:nvSpPr>
          <p:cNvPr id="3" name="Text Placeholder 2"/>
          <p:cNvSpPr>
            <a:spLocks noGrp="1"/>
          </p:cNvSpPr>
          <p:nvPr>
            <p:ph type="body" idx="1"/>
          </p:nvPr>
        </p:nvSpPr>
        <p:spPr/>
        <p:txBody>
          <a:bodyPr/>
          <a:lstStyle/>
          <a:p>
            <a:r>
              <a:rPr lang="en-US" dirty="0"/>
              <a:t>These slides are designed to help decision makers reach conclusions about both the facts about the behaviors alleged, and the policy conclusions that flow from those findings in a way that aligns with the policy definitions of harassment, hazing and bullying, as recognized by VT law.</a:t>
            </a:r>
          </a:p>
        </p:txBody>
      </p:sp>
    </p:spTree>
    <p:extLst>
      <p:ext uri="{BB962C8B-B14F-4D97-AF65-F5344CB8AC3E}">
        <p14:creationId xmlns:p14="http://schemas.microsoft.com/office/powerpoint/2010/main" val="212883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84"/>
        <p:cNvGrpSpPr/>
        <p:nvPr/>
      </p:nvGrpSpPr>
      <p:grpSpPr>
        <a:xfrm>
          <a:off x="0" y="0"/>
          <a:ext cx="0" cy="0"/>
          <a:chOff x="0" y="0"/>
          <a:chExt cx="0" cy="0"/>
        </a:xfrm>
      </p:grpSpPr>
      <p:sp>
        <p:nvSpPr>
          <p:cNvPr id="1185" name="Google Shape;1185;p130"/>
          <p:cNvSpPr txBox="1">
            <a:spLocks noGrp="1"/>
          </p:cNvSpPr>
          <p:nvPr>
            <p:ph type="title"/>
          </p:nvPr>
        </p:nvSpPr>
        <p:spPr>
          <a:xfrm>
            <a:off x="358923" y="112542"/>
            <a:ext cx="11331329" cy="130829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Duty to Investigate: The Duty to Interview Relevant Witnesses.</a:t>
            </a:r>
            <a:endParaRPr/>
          </a:p>
        </p:txBody>
      </p:sp>
      <p:sp>
        <p:nvSpPr>
          <p:cNvPr id="1186" name="Google Shape;1186;p130"/>
          <p:cNvSpPr txBox="1">
            <a:spLocks noGrp="1"/>
          </p:cNvSpPr>
          <p:nvPr>
            <p:ph type="body" idx="1"/>
          </p:nvPr>
        </p:nvSpPr>
        <p:spPr>
          <a:xfrm>
            <a:off x="461474" y="1771135"/>
            <a:ext cx="9759296" cy="4270228"/>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750"/>
              <a:buNone/>
            </a:pPr>
            <a:r>
              <a:rPr lang="en-US" sz="1750" u="sng"/>
              <a:t>General Guidance for Interviews</a:t>
            </a:r>
            <a:r>
              <a:rPr lang="en-US" sz="1750"/>
              <a:t>:</a:t>
            </a:r>
            <a:endParaRPr/>
          </a:p>
          <a:p>
            <a:pPr marL="228600" lvl="0" indent="-228600" algn="l" rtl="0">
              <a:lnSpc>
                <a:spcPct val="70000"/>
              </a:lnSpc>
              <a:spcBef>
                <a:spcPts val="1000"/>
              </a:spcBef>
              <a:spcAft>
                <a:spcPts val="0"/>
              </a:spcAft>
              <a:buClr>
                <a:schemeClr val="dk1"/>
              </a:buClr>
              <a:buSzPts val="1750"/>
              <a:buChar char="•"/>
            </a:pPr>
            <a:r>
              <a:rPr lang="en-US" sz="1750"/>
              <a:t>1. Make sure special needs are accommodated.</a:t>
            </a:r>
            <a:endParaRPr/>
          </a:p>
          <a:p>
            <a:pPr marL="228600" lvl="0" indent="-228600" algn="l" rtl="0">
              <a:lnSpc>
                <a:spcPct val="70000"/>
              </a:lnSpc>
              <a:spcBef>
                <a:spcPts val="1000"/>
              </a:spcBef>
              <a:spcAft>
                <a:spcPts val="0"/>
              </a:spcAft>
              <a:buClr>
                <a:schemeClr val="dk1"/>
              </a:buClr>
              <a:buSzPts val="1750"/>
              <a:buChar char="•"/>
            </a:pPr>
            <a:r>
              <a:rPr lang="en-US" sz="1750"/>
              <a:t>2. Interview each witness privately, and if at all possible have at least one another adult in the room whose sole job is to support student.</a:t>
            </a:r>
            <a:endParaRPr/>
          </a:p>
          <a:p>
            <a:pPr marL="228600" lvl="0" indent="-228600" algn="l" rtl="0">
              <a:lnSpc>
                <a:spcPct val="70000"/>
              </a:lnSpc>
              <a:spcBef>
                <a:spcPts val="1000"/>
              </a:spcBef>
              <a:spcAft>
                <a:spcPts val="0"/>
              </a:spcAft>
              <a:buClr>
                <a:schemeClr val="dk1"/>
              </a:buClr>
              <a:buSzPts val="1750"/>
              <a:buChar char="•"/>
            </a:pPr>
            <a:r>
              <a:rPr lang="en-US" sz="1750"/>
              <a:t>3. Take good notes or consider having a “note taker” present so you can focus on the information you are learning. </a:t>
            </a:r>
            <a:r>
              <a:rPr lang="en-US" sz="1750" i="1"/>
              <a:t>Strongly recommended.Your notes should be attached to report at the end as part of the “Appendix.” The body of the report should contain a SUMMARY of those notes.</a:t>
            </a:r>
            <a:endParaRPr sz="1750"/>
          </a:p>
          <a:p>
            <a:pPr marL="228600" lvl="0" indent="-228600" algn="l" rtl="0">
              <a:lnSpc>
                <a:spcPct val="70000"/>
              </a:lnSpc>
              <a:spcBef>
                <a:spcPts val="1000"/>
              </a:spcBef>
              <a:spcAft>
                <a:spcPts val="0"/>
              </a:spcAft>
              <a:buClr>
                <a:schemeClr val="dk1"/>
              </a:buClr>
              <a:buSzPts val="1750"/>
              <a:buChar char="•"/>
            </a:pPr>
            <a:r>
              <a:rPr lang="en-US" sz="1750"/>
              <a:t>4. Explain the purpose of the interview is to find out what happened and make sure all students feel safe, and can access their education.</a:t>
            </a:r>
            <a:endParaRPr/>
          </a:p>
          <a:p>
            <a:pPr marL="228600" lvl="0" indent="-228600" algn="l" rtl="0">
              <a:lnSpc>
                <a:spcPct val="70000"/>
              </a:lnSpc>
              <a:spcBef>
                <a:spcPts val="1000"/>
              </a:spcBef>
              <a:spcAft>
                <a:spcPts val="0"/>
              </a:spcAft>
              <a:buClr>
                <a:schemeClr val="dk1"/>
              </a:buClr>
              <a:buSzPts val="1750"/>
              <a:buChar char="•"/>
            </a:pPr>
            <a:r>
              <a:rPr lang="en-US" sz="1750"/>
              <a:t>5. Explain that nothing has been decided and will not be decided until all relevant information has been reviewed.</a:t>
            </a:r>
            <a:endParaRPr/>
          </a:p>
          <a:p>
            <a:pPr marL="228600" lvl="0" indent="-228600" algn="l" rtl="0">
              <a:lnSpc>
                <a:spcPct val="70000"/>
              </a:lnSpc>
              <a:spcBef>
                <a:spcPts val="1000"/>
              </a:spcBef>
              <a:spcAft>
                <a:spcPts val="0"/>
              </a:spcAft>
              <a:buClr>
                <a:schemeClr val="dk1"/>
              </a:buClr>
              <a:buSzPts val="1750"/>
              <a:buChar char="•"/>
            </a:pPr>
            <a:r>
              <a:rPr lang="en-US" sz="1750"/>
              <a:t>6. Explain that his/her role in this process is confidential and for that reason he/she must not speak to other students about the investigation, but he/she can talk to his/her parents.</a:t>
            </a:r>
            <a:endParaRPr/>
          </a:p>
          <a:p>
            <a:pPr marL="228600" lvl="0" indent="-228600" algn="l" rtl="0">
              <a:lnSpc>
                <a:spcPct val="70000"/>
              </a:lnSpc>
              <a:spcBef>
                <a:spcPts val="1000"/>
              </a:spcBef>
              <a:spcAft>
                <a:spcPts val="0"/>
              </a:spcAft>
              <a:buClr>
                <a:schemeClr val="dk1"/>
              </a:buClr>
              <a:buSzPts val="1750"/>
              <a:buChar char="•"/>
            </a:pPr>
            <a:r>
              <a:rPr lang="en-US" sz="1750"/>
              <a:t>7. Explain rights against retaliation.</a:t>
            </a:r>
            <a:endParaRPr/>
          </a:p>
          <a:p>
            <a:pPr marL="0" lvl="0" indent="0" algn="l" rtl="0">
              <a:lnSpc>
                <a:spcPct val="70000"/>
              </a:lnSpc>
              <a:spcBef>
                <a:spcPts val="1000"/>
              </a:spcBef>
              <a:spcAft>
                <a:spcPts val="0"/>
              </a:spcAft>
              <a:buClr>
                <a:schemeClr val="dk1"/>
              </a:buClr>
              <a:buSzPts val="1750"/>
              <a:buNone/>
            </a:pPr>
            <a:endParaRPr sz="1750" u="sng"/>
          </a:p>
        </p:txBody>
      </p:sp>
      <p:sp>
        <p:nvSpPr>
          <p:cNvPr id="1187" name="Google Shape;1187;p1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91"/>
        <p:cNvGrpSpPr/>
        <p:nvPr/>
      </p:nvGrpSpPr>
      <p:grpSpPr>
        <a:xfrm>
          <a:off x="0" y="0"/>
          <a:ext cx="0" cy="0"/>
          <a:chOff x="0" y="0"/>
          <a:chExt cx="0" cy="0"/>
        </a:xfrm>
      </p:grpSpPr>
      <p:sp>
        <p:nvSpPr>
          <p:cNvPr id="1192" name="Google Shape;1192;p131"/>
          <p:cNvSpPr txBox="1">
            <a:spLocks noGrp="1"/>
          </p:cNvSpPr>
          <p:nvPr>
            <p:ph type="title"/>
          </p:nvPr>
        </p:nvSpPr>
        <p:spPr>
          <a:xfrm>
            <a:off x="316194" y="153824"/>
            <a:ext cx="10744405" cy="58111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Victim Student Interview Guidance</a:t>
            </a:r>
            <a:endParaRPr sz="3959"/>
          </a:p>
        </p:txBody>
      </p:sp>
      <p:sp>
        <p:nvSpPr>
          <p:cNvPr id="1193" name="Google Shape;1193;p131"/>
          <p:cNvSpPr txBox="1">
            <a:spLocks noGrp="1"/>
          </p:cNvSpPr>
          <p:nvPr>
            <p:ph type="body" idx="1"/>
          </p:nvPr>
        </p:nvSpPr>
        <p:spPr>
          <a:xfrm>
            <a:off x="427290" y="854579"/>
            <a:ext cx="9793480" cy="5771303"/>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dk1"/>
              </a:buClr>
              <a:buSzPts val="1960"/>
              <a:buNone/>
            </a:pPr>
            <a:r>
              <a:rPr lang="en-US" sz="1960" i="1"/>
              <a:t>It is best to interview the alleged </a:t>
            </a:r>
            <a:r>
              <a:rPr lang="en-US" sz="1960" i="1" u="sng"/>
              <a:t>victim first</a:t>
            </a:r>
            <a:r>
              <a:rPr lang="en-US" sz="1960" i="1"/>
              <a:t> so that you have as clear a sense as possible of what is alleged so that you may attempt to seek collaborating evidence from other student and staff witnesses, and so that you may give the accused student the best opportunity to respond to the accusations in his/her interview. </a:t>
            </a:r>
            <a:endParaRPr sz="1960"/>
          </a:p>
          <a:p>
            <a:pPr marL="228600" lvl="0" indent="-228600" algn="l" rtl="0">
              <a:lnSpc>
                <a:spcPct val="70000"/>
              </a:lnSpc>
              <a:spcBef>
                <a:spcPts val="1000"/>
              </a:spcBef>
              <a:spcAft>
                <a:spcPts val="0"/>
              </a:spcAft>
              <a:buClr>
                <a:schemeClr val="dk1"/>
              </a:buClr>
              <a:buSzPts val="1960"/>
              <a:buChar char="•"/>
            </a:pPr>
            <a:r>
              <a:rPr lang="en-US" sz="1960"/>
              <a:t>Ask is there any reason they think you cannot be impartial;</a:t>
            </a:r>
            <a:endParaRPr/>
          </a:p>
          <a:p>
            <a:pPr marL="228600" lvl="0" indent="-228600" algn="l" rtl="0">
              <a:lnSpc>
                <a:spcPct val="70000"/>
              </a:lnSpc>
              <a:spcBef>
                <a:spcPts val="1000"/>
              </a:spcBef>
              <a:spcAft>
                <a:spcPts val="0"/>
              </a:spcAft>
              <a:buClr>
                <a:schemeClr val="dk1"/>
              </a:buClr>
              <a:buSzPts val="1960"/>
              <a:buChar char="•"/>
            </a:pPr>
            <a:r>
              <a:rPr lang="en-US" sz="1960"/>
              <a:t>Ask them to describe their relationship/prior history to alleged perpetrator;</a:t>
            </a:r>
            <a:endParaRPr/>
          </a:p>
          <a:p>
            <a:pPr marL="228600" lvl="0" indent="-228600" algn="l" rtl="0">
              <a:lnSpc>
                <a:spcPct val="70000"/>
              </a:lnSpc>
              <a:spcBef>
                <a:spcPts val="1000"/>
              </a:spcBef>
              <a:spcAft>
                <a:spcPts val="0"/>
              </a:spcAft>
              <a:buClr>
                <a:schemeClr val="dk1"/>
              </a:buClr>
              <a:buSzPts val="1960"/>
              <a:buChar char="•"/>
            </a:pPr>
            <a:r>
              <a:rPr lang="en-US" sz="1960"/>
              <a:t>Ask them to describe in detail what they saw/heard;</a:t>
            </a:r>
            <a:endParaRPr/>
          </a:p>
          <a:p>
            <a:pPr marL="228600" lvl="0" indent="-228600" algn="l" rtl="0">
              <a:lnSpc>
                <a:spcPct val="70000"/>
              </a:lnSpc>
              <a:spcBef>
                <a:spcPts val="1000"/>
              </a:spcBef>
              <a:spcAft>
                <a:spcPts val="0"/>
              </a:spcAft>
              <a:buClr>
                <a:schemeClr val="dk1"/>
              </a:buClr>
              <a:buSzPts val="1960"/>
              <a:buChar char="•"/>
            </a:pPr>
            <a:r>
              <a:rPr lang="en-US" sz="1960" b="1"/>
              <a:t>Ask them to identify anyone else who witnessed the events;</a:t>
            </a:r>
            <a:endParaRPr/>
          </a:p>
          <a:p>
            <a:pPr marL="228600" lvl="0" indent="-228600" algn="l" rtl="0">
              <a:lnSpc>
                <a:spcPct val="70000"/>
              </a:lnSpc>
              <a:spcBef>
                <a:spcPts val="1000"/>
              </a:spcBef>
              <a:spcAft>
                <a:spcPts val="0"/>
              </a:spcAft>
              <a:buClr>
                <a:schemeClr val="dk1"/>
              </a:buClr>
              <a:buSzPts val="1960"/>
              <a:buChar char="•"/>
            </a:pPr>
            <a:r>
              <a:rPr lang="en-US" sz="1960" b="1"/>
              <a:t>Identify witness(es) to support their version of events.</a:t>
            </a:r>
            <a:endParaRPr/>
          </a:p>
          <a:p>
            <a:pPr marL="228600" lvl="0" indent="-228600" algn="l" rtl="0">
              <a:lnSpc>
                <a:spcPct val="70000"/>
              </a:lnSpc>
              <a:spcBef>
                <a:spcPts val="1000"/>
              </a:spcBef>
              <a:spcAft>
                <a:spcPts val="0"/>
              </a:spcAft>
              <a:buClr>
                <a:schemeClr val="dk1"/>
              </a:buClr>
              <a:buSzPts val="1960"/>
              <a:buChar char="•"/>
            </a:pPr>
            <a:r>
              <a:rPr lang="en-US" sz="1960"/>
              <a:t>Ask if they have in their possession physical evidence (Texts/emails/posts).</a:t>
            </a:r>
            <a:endParaRPr/>
          </a:p>
          <a:p>
            <a:pPr marL="228600" lvl="0" indent="-228600" algn="l" rtl="0">
              <a:lnSpc>
                <a:spcPct val="70000"/>
              </a:lnSpc>
              <a:spcBef>
                <a:spcPts val="1000"/>
              </a:spcBef>
              <a:spcAft>
                <a:spcPts val="0"/>
              </a:spcAft>
              <a:buClr>
                <a:schemeClr val="dk1"/>
              </a:buClr>
              <a:buSzPts val="1960"/>
              <a:buChar char="•"/>
            </a:pPr>
            <a:r>
              <a:rPr lang="en-US" sz="1960"/>
              <a:t>Ask them to write out his/her statement in their words. (Or if they are not able to, write out a summary of what they tell you and give them an opportunity to review (and correct or add to it) and sign that summary).</a:t>
            </a:r>
            <a:endParaRPr/>
          </a:p>
          <a:p>
            <a:pPr marL="0" lvl="0" indent="0" algn="l" rtl="0">
              <a:lnSpc>
                <a:spcPct val="70000"/>
              </a:lnSpc>
              <a:spcBef>
                <a:spcPts val="1000"/>
              </a:spcBef>
              <a:spcAft>
                <a:spcPts val="0"/>
              </a:spcAft>
              <a:buClr>
                <a:schemeClr val="dk1"/>
              </a:buClr>
              <a:buSzPts val="1960"/>
              <a:buNone/>
            </a:pPr>
            <a:r>
              <a:rPr lang="en-US" sz="1960" i="1"/>
              <a:t>After interview, create a SUMMARY that you put at Section IV of your report. The notes of the actual interview are attached at the back as the “Appendix.” To create your summary review your notes and create bullet point of the essential facts learned. Essential facts relate to the elements of the definitions of HHB reviewed in session II above.  Be sure also to note any information that may affect your view of their testimony, i.e. student allegiances /bias towards/against other students involved, etc.</a:t>
            </a:r>
            <a:endParaRPr sz="1960" i="1"/>
          </a:p>
          <a:p>
            <a:pPr marL="0" lvl="0" indent="0" algn="l" rtl="0">
              <a:lnSpc>
                <a:spcPct val="70000"/>
              </a:lnSpc>
              <a:spcBef>
                <a:spcPts val="1000"/>
              </a:spcBef>
              <a:spcAft>
                <a:spcPts val="0"/>
              </a:spcAft>
              <a:buClr>
                <a:schemeClr val="dk1"/>
              </a:buClr>
              <a:buSzPts val="1960"/>
              <a:buNone/>
            </a:pPr>
            <a:endParaRPr sz="1960"/>
          </a:p>
        </p:txBody>
      </p:sp>
      <p:sp>
        <p:nvSpPr>
          <p:cNvPr id="1194" name="Google Shape;1194;p1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42"/>
        <p:cNvGrpSpPr/>
        <p:nvPr/>
      </p:nvGrpSpPr>
      <p:grpSpPr>
        <a:xfrm>
          <a:off x="0" y="0"/>
          <a:ext cx="0" cy="0"/>
          <a:chOff x="0" y="0"/>
          <a:chExt cx="0" cy="0"/>
        </a:xfrm>
      </p:grpSpPr>
      <p:sp>
        <p:nvSpPr>
          <p:cNvPr id="1243" name="Google Shape;1243;p138"/>
          <p:cNvSpPr txBox="1">
            <a:spLocks noGrp="1"/>
          </p:cNvSpPr>
          <p:nvPr>
            <p:ph type="title"/>
          </p:nvPr>
        </p:nvSpPr>
        <p:spPr>
          <a:xfrm>
            <a:off x="350378" y="140677"/>
            <a:ext cx="10791234" cy="59084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3959"/>
              <a:buFont typeface="Calibri"/>
              <a:buNone/>
            </a:pPr>
            <a:r>
              <a:rPr lang="en-US" sz="3959"/>
              <a:t>Accused Student Interview Guidance</a:t>
            </a:r>
            <a:endParaRPr sz="3959"/>
          </a:p>
        </p:txBody>
      </p:sp>
      <p:sp>
        <p:nvSpPr>
          <p:cNvPr id="1244" name="Google Shape;1244;p138"/>
          <p:cNvSpPr txBox="1">
            <a:spLocks noGrp="1"/>
          </p:cNvSpPr>
          <p:nvPr>
            <p:ph type="body" idx="1"/>
          </p:nvPr>
        </p:nvSpPr>
        <p:spPr>
          <a:xfrm>
            <a:off x="427290" y="1153297"/>
            <a:ext cx="10015671" cy="4888065"/>
          </a:xfrm>
          <a:prstGeom prst="rect">
            <a:avLst/>
          </a:prstGeom>
          <a:noFill/>
          <a:ln>
            <a:noFill/>
          </a:ln>
        </p:spPr>
        <p:txBody>
          <a:bodyPr spcFirstLastPara="1" wrap="square" lIns="91425" tIns="45700" rIns="91425" bIns="45700" anchor="t" anchorCtr="0">
            <a:normAutofit/>
          </a:bodyPr>
          <a:lstStyle/>
          <a:p>
            <a:pPr marL="228600" lvl="0" indent="-228600" algn="l" rtl="0">
              <a:lnSpc>
                <a:spcPct val="70000"/>
              </a:lnSpc>
              <a:spcBef>
                <a:spcPts val="0"/>
              </a:spcBef>
              <a:spcAft>
                <a:spcPts val="0"/>
              </a:spcAft>
              <a:buClr>
                <a:schemeClr val="dk1"/>
              </a:buClr>
              <a:buSzPts val="2380"/>
              <a:buChar char="•"/>
            </a:pPr>
            <a:r>
              <a:rPr lang="en-US" sz="2380"/>
              <a:t>Ask if there is any reason they think you cannot be impartial;</a:t>
            </a:r>
            <a:endParaRPr/>
          </a:p>
          <a:p>
            <a:pPr marL="228600" lvl="0" indent="-228600" algn="l" rtl="0">
              <a:lnSpc>
                <a:spcPct val="70000"/>
              </a:lnSpc>
              <a:spcBef>
                <a:spcPts val="1000"/>
              </a:spcBef>
              <a:spcAft>
                <a:spcPts val="0"/>
              </a:spcAft>
              <a:buClr>
                <a:schemeClr val="dk1"/>
              </a:buClr>
              <a:buSzPts val="2380"/>
              <a:buChar char="•"/>
            </a:pPr>
            <a:r>
              <a:rPr lang="en-US" sz="2380"/>
              <a:t>Ask them to describe their relationship/prior history to targeted student;</a:t>
            </a:r>
            <a:endParaRPr/>
          </a:p>
          <a:p>
            <a:pPr marL="228600" lvl="0" indent="-228600" algn="l" rtl="0">
              <a:lnSpc>
                <a:spcPct val="70000"/>
              </a:lnSpc>
              <a:spcBef>
                <a:spcPts val="1000"/>
              </a:spcBef>
              <a:spcAft>
                <a:spcPts val="0"/>
              </a:spcAft>
              <a:buClr>
                <a:schemeClr val="dk1"/>
              </a:buClr>
              <a:buSzPts val="2380"/>
              <a:buChar char="•"/>
            </a:pPr>
            <a:r>
              <a:rPr lang="en-US" sz="2380"/>
              <a:t>Ask them to provide their side of the story;</a:t>
            </a:r>
            <a:endParaRPr/>
          </a:p>
          <a:p>
            <a:pPr marL="228600" lvl="0" indent="-228600" algn="l" rtl="0">
              <a:lnSpc>
                <a:spcPct val="70000"/>
              </a:lnSpc>
              <a:spcBef>
                <a:spcPts val="1000"/>
              </a:spcBef>
              <a:spcAft>
                <a:spcPts val="0"/>
              </a:spcAft>
              <a:buClr>
                <a:schemeClr val="dk1"/>
              </a:buClr>
              <a:buSzPts val="2380"/>
              <a:buChar char="•"/>
            </a:pPr>
            <a:r>
              <a:rPr lang="en-US" sz="2380" b="1"/>
              <a:t>Identify witness(es) to support their version of events.</a:t>
            </a:r>
            <a:endParaRPr/>
          </a:p>
          <a:p>
            <a:pPr marL="228600" lvl="0" indent="-228600" algn="l" rtl="0">
              <a:lnSpc>
                <a:spcPct val="70000"/>
              </a:lnSpc>
              <a:spcBef>
                <a:spcPts val="1000"/>
              </a:spcBef>
              <a:spcAft>
                <a:spcPts val="0"/>
              </a:spcAft>
              <a:buClr>
                <a:schemeClr val="dk1"/>
              </a:buClr>
              <a:buSzPts val="2380"/>
              <a:buChar char="•"/>
            </a:pPr>
            <a:r>
              <a:rPr lang="en-US" sz="2380"/>
              <a:t>Ask if they have in their possession physical evidence (Texts/emails/posts);</a:t>
            </a:r>
            <a:endParaRPr/>
          </a:p>
          <a:p>
            <a:pPr marL="228600" lvl="0" indent="-228600" algn="l" rtl="0">
              <a:lnSpc>
                <a:spcPct val="70000"/>
              </a:lnSpc>
              <a:spcBef>
                <a:spcPts val="1000"/>
              </a:spcBef>
              <a:spcAft>
                <a:spcPts val="0"/>
              </a:spcAft>
              <a:buClr>
                <a:schemeClr val="dk1"/>
              </a:buClr>
              <a:buSzPts val="2380"/>
              <a:buChar char="•"/>
            </a:pPr>
            <a:r>
              <a:rPr lang="en-US" sz="2380"/>
              <a:t>Ask them to write out his/her statement in his/her words. (Or if they are not able to, write a summary of what they tell you and give them an opportunity to review (and correct or add to it) and sign that summary).</a:t>
            </a:r>
            <a:endParaRPr/>
          </a:p>
          <a:p>
            <a:pPr marL="0" lvl="0" indent="0" algn="l" rtl="0">
              <a:lnSpc>
                <a:spcPct val="70000"/>
              </a:lnSpc>
              <a:spcBef>
                <a:spcPts val="1000"/>
              </a:spcBef>
              <a:spcAft>
                <a:spcPts val="0"/>
              </a:spcAft>
              <a:buClr>
                <a:schemeClr val="dk1"/>
              </a:buClr>
              <a:buSzPts val="2380"/>
              <a:buNone/>
            </a:pPr>
            <a:r>
              <a:rPr lang="en-US" sz="2380" i="1"/>
              <a:t>After interview, create a SUMMARY that you put at Section IV of your report. The notes of the actual interview are attached at the back as the “Appendix.” To create your summary review your notes and create bullet point of the essential facts learned. Essential facts relate to the elements of the definitions of HHB reviewed in session II above.  Be sure also to note any information that may affect your view of their testimony, i.e. student allegiances /bias towards/against other students involved, etc.</a:t>
            </a:r>
            <a:endParaRPr/>
          </a:p>
          <a:p>
            <a:pPr marL="0" lvl="0" indent="0" algn="l" rtl="0">
              <a:lnSpc>
                <a:spcPct val="70000"/>
              </a:lnSpc>
              <a:spcBef>
                <a:spcPts val="1000"/>
              </a:spcBef>
              <a:spcAft>
                <a:spcPts val="0"/>
              </a:spcAft>
              <a:buClr>
                <a:schemeClr val="dk1"/>
              </a:buClr>
              <a:buSzPts val="2380"/>
              <a:buNone/>
            </a:pPr>
            <a:endParaRPr sz="2380"/>
          </a:p>
        </p:txBody>
      </p:sp>
      <p:sp>
        <p:nvSpPr>
          <p:cNvPr id="1245" name="Google Shape;1245;p1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12"/>
        <p:cNvGrpSpPr/>
        <p:nvPr/>
      </p:nvGrpSpPr>
      <p:grpSpPr>
        <a:xfrm>
          <a:off x="0" y="0"/>
          <a:ext cx="0" cy="0"/>
          <a:chOff x="0" y="0"/>
          <a:chExt cx="0" cy="0"/>
        </a:xfrm>
      </p:grpSpPr>
      <p:sp>
        <p:nvSpPr>
          <p:cNvPr id="1313" name="Google Shape;1313;p147"/>
          <p:cNvSpPr txBox="1">
            <a:spLocks noGrp="1"/>
          </p:cNvSpPr>
          <p:nvPr>
            <p:ph type="title"/>
          </p:nvPr>
        </p:nvSpPr>
        <p:spPr>
          <a:xfrm>
            <a:off x="598206" y="263612"/>
            <a:ext cx="7742489" cy="873211"/>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B050"/>
              </a:buClr>
              <a:buSzPts val="4400"/>
              <a:buFont typeface="Calibri"/>
              <a:buNone/>
            </a:pPr>
            <a:r>
              <a:rPr lang="en-US" b="1">
                <a:solidFill>
                  <a:srgbClr val="00B050"/>
                </a:solidFill>
              </a:rPr>
              <a:t>Wrapping up the interview…</a:t>
            </a:r>
            <a:endParaRPr b="1">
              <a:solidFill>
                <a:srgbClr val="00B050"/>
              </a:solidFill>
            </a:endParaRPr>
          </a:p>
        </p:txBody>
      </p:sp>
      <p:sp>
        <p:nvSpPr>
          <p:cNvPr id="1314" name="Google Shape;1314;p147"/>
          <p:cNvSpPr txBox="1">
            <a:spLocks noGrp="1"/>
          </p:cNvSpPr>
          <p:nvPr>
            <p:ph type="body" idx="1"/>
          </p:nvPr>
        </p:nvSpPr>
        <p:spPr>
          <a:xfrm>
            <a:off x="598206" y="1136823"/>
            <a:ext cx="9460194" cy="490454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sz="2400"/>
              <a:t>Do not OVER promise confidentiality – you are also a mandated reporter, and must report things you learn re: abuse, etc.</a:t>
            </a:r>
            <a:endParaRPr/>
          </a:p>
          <a:p>
            <a:pPr marL="0" lvl="0" indent="0" algn="l" rtl="0">
              <a:lnSpc>
                <a:spcPct val="90000"/>
              </a:lnSpc>
              <a:spcBef>
                <a:spcPts val="1000"/>
              </a:spcBef>
              <a:spcAft>
                <a:spcPts val="0"/>
              </a:spcAft>
              <a:buClr>
                <a:schemeClr val="dk1"/>
              </a:buClr>
              <a:buSzPts val="2400"/>
              <a:buNone/>
            </a:pPr>
            <a:r>
              <a:rPr lang="en-US" sz="2400"/>
              <a:t>Remind them again of retaliation protections…confidentiality.</a:t>
            </a:r>
            <a:endParaRPr/>
          </a:p>
          <a:p>
            <a:pPr marL="0" lvl="0" indent="0" algn="l" rtl="0">
              <a:lnSpc>
                <a:spcPct val="90000"/>
              </a:lnSpc>
              <a:spcBef>
                <a:spcPts val="1000"/>
              </a:spcBef>
              <a:spcAft>
                <a:spcPts val="0"/>
              </a:spcAft>
              <a:buClr>
                <a:schemeClr val="dk1"/>
              </a:buClr>
              <a:buSzPts val="2400"/>
              <a:buNone/>
            </a:pPr>
            <a:r>
              <a:rPr lang="en-US" sz="2400"/>
              <a:t>Remind them they can come and tell you new info any time.</a:t>
            </a:r>
            <a:endParaRPr/>
          </a:p>
          <a:p>
            <a:pPr marL="114300" lvl="0" indent="0" algn="l" rtl="0">
              <a:lnSpc>
                <a:spcPct val="90000"/>
              </a:lnSpc>
              <a:spcBef>
                <a:spcPts val="1000"/>
              </a:spcBef>
              <a:spcAft>
                <a:spcPts val="0"/>
              </a:spcAft>
              <a:buClr>
                <a:schemeClr val="dk1"/>
              </a:buClr>
              <a:buSzPts val="2400"/>
              <a:buNone/>
            </a:pPr>
            <a:r>
              <a:rPr lang="en-US" sz="2400" u="sng"/>
              <a:t>Wrap Up Questions That Explore Other Information/Perspectives</a:t>
            </a:r>
            <a:endParaRPr sz="2400" u="sng"/>
          </a:p>
          <a:p>
            <a:pPr marL="114300" lvl="0" indent="0" algn="l" rtl="0">
              <a:lnSpc>
                <a:spcPct val="90000"/>
              </a:lnSpc>
              <a:spcBef>
                <a:spcPts val="1000"/>
              </a:spcBef>
              <a:spcAft>
                <a:spcPts val="0"/>
              </a:spcAft>
              <a:buClr>
                <a:schemeClr val="dk1"/>
              </a:buClr>
              <a:buSzPts val="2400"/>
              <a:buNone/>
            </a:pPr>
            <a:r>
              <a:rPr lang="en-US" sz="2400"/>
              <a:t>“</a:t>
            </a:r>
            <a:r>
              <a:rPr lang="en-US" sz="2400" i="1"/>
              <a:t>Anything you expected me to ask, or that you expected us to talk about that we haven’t</a:t>
            </a:r>
            <a:r>
              <a:rPr lang="en-US" sz="2400"/>
              <a:t>?”</a:t>
            </a:r>
            <a:endParaRPr/>
          </a:p>
          <a:p>
            <a:pPr marL="114300" lvl="0" indent="0" algn="l" rtl="0">
              <a:lnSpc>
                <a:spcPct val="90000"/>
              </a:lnSpc>
              <a:spcBef>
                <a:spcPts val="1000"/>
              </a:spcBef>
              <a:spcAft>
                <a:spcPts val="0"/>
              </a:spcAft>
              <a:buClr>
                <a:schemeClr val="dk1"/>
              </a:buClr>
              <a:buSzPts val="2400"/>
              <a:buNone/>
            </a:pPr>
            <a:r>
              <a:rPr lang="en-US" sz="2400"/>
              <a:t>“Anything </a:t>
            </a:r>
            <a:r>
              <a:rPr lang="en-US" sz="2400" i="1"/>
              <a:t>else</a:t>
            </a:r>
            <a:r>
              <a:rPr lang="en-US" sz="2400"/>
              <a:t> you think it would be important for me to know to understand what happened or has been happening?”</a:t>
            </a:r>
            <a:endParaRPr/>
          </a:p>
          <a:p>
            <a:pPr marL="114300" lvl="0" indent="0" algn="l" rtl="0">
              <a:lnSpc>
                <a:spcPct val="90000"/>
              </a:lnSpc>
              <a:spcBef>
                <a:spcPts val="1000"/>
              </a:spcBef>
              <a:spcAft>
                <a:spcPts val="0"/>
              </a:spcAft>
              <a:buClr>
                <a:schemeClr val="dk1"/>
              </a:buClr>
              <a:buSzPts val="2400"/>
              <a:buNone/>
            </a:pPr>
            <a:r>
              <a:rPr lang="en-US" sz="2400"/>
              <a:t>Ask them “</a:t>
            </a:r>
            <a:r>
              <a:rPr lang="en-US" sz="2400" i="1"/>
              <a:t>what do you think should happen</a:t>
            </a:r>
            <a:r>
              <a:rPr lang="en-US" sz="2400"/>
              <a:t>?” Tell them you can’t promise you will do what they ask but you do want to know their ideas/perspectives…</a:t>
            </a:r>
            <a:endParaRPr/>
          </a:p>
          <a:p>
            <a:pPr marL="228600" lvl="0" indent="-50800" algn="l" rtl="0">
              <a:lnSpc>
                <a:spcPct val="90000"/>
              </a:lnSpc>
              <a:spcBef>
                <a:spcPts val="1000"/>
              </a:spcBef>
              <a:spcAft>
                <a:spcPts val="0"/>
              </a:spcAft>
              <a:buClr>
                <a:schemeClr val="dk1"/>
              </a:buClr>
              <a:buSzPts val="2800"/>
              <a:buNone/>
            </a:pPr>
            <a:endParaRPr/>
          </a:p>
        </p:txBody>
      </p:sp>
      <p:sp>
        <p:nvSpPr>
          <p:cNvPr id="1315" name="Google Shape;1315;p1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19"/>
        <p:cNvGrpSpPr/>
        <p:nvPr/>
      </p:nvGrpSpPr>
      <p:grpSpPr>
        <a:xfrm>
          <a:off x="0" y="0"/>
          <a:ext cx="0" cy="0"/>
          <a:chOff x="0" y="0"/>
          <a:chExt cx="0" cy="0"/>
        </a:xfrm>
      </p:grpSpPr>
      <p:sp>
        <p:nvSpPr>
          <p:cNvPr id="1320" name="Google Shape;1320;p148"/>
          <p:cNvSpPr txBox="1">
            <a:spLocks noGrp="1"/>
          </p:cNvSpPr>
          <p:nvPr>
            <p:ph type="title"/>
          </p:nvPr>
        </p:nvSpPr>
        <p:spPr>
          <a:xfrm>
            <a:off x="683664" y="609600"/>
            <a:ext cx="10457948" cy="234462"/>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B050"/>
              </a:buClr>
              <a:buSzPts val="3959"/>
              <a:buFont typeface="Calibri"/>
              <a:buNone/>
            </a:pPr>
            <a:r>
              <a:rPr lang="en-US" sz="3959" b="1">
                <a:solidFill>
                  <a:srgbClr val="00B050"/>
                </a:solidFill>
              </a:rPr>
              <a:t>Recommended Checklist –before you end the interview…</a:t>
            </a:r>
            <a:endParaRPr sz="3959" b="1">
              <a:solidFill>
                <a:srgbClr val="00B050"/>
              </a:solidFill>
            </a:endParaRPr>
          </a:p>
        </p:txBody>
      </p:sp>
      <p:sp>
        <p:nvSpPr>
          <p:cNvPr id="1321" name="Google Shape;1321;p148"/>
          <p:cNvSpPr txBox="1">
            <a:spLocks noGrp="1"/>
          </p:cNvSpPr>
          <p:nvPr>
            <p:ph type="body" idx="1"/>
          </p:nvPr>
        </p:nvSpPr>
        <p:spPr>
          <a:xfrm>
            <a:off x="931492" y="2082018"/>
            <a:ext cx="9118362" cy="3959344"/>
          </a:xfrm>
          <a:prstGeom prst="rect">
            <a:avLst/>
          </a:prstGeom>
          <a:noFill/>
          <a:ln>
            <a:noFill/>
          </a:ln>
        </p:spPr>
        <p:txBody>
          <a:bodyPr spcFirstLastPara="1" wrap="square" lIns="91425" tIns="45700" rIns="91425" bIns="45700" anchor="t" anchorCtr="0">
            <a:normAutofit/>
          </a:bodyPr>
          <a:lstStyle/>
          <a:p>
            <a:pPr marL="228600" lvl="0" indent="-228600" algn="l" rtl="0">
              <a:lnSpc>
                <a:spcPct val="70000"/>
              </a:lnSpc>
              <a:spcBef>
                <a:spcPts val="0"/>
              </a:spcBef>
              <a:spcAft>
                <a:spcPts val="0"/>
              </a:spcAft>
              <a:buClr>
                <a:schemeClr val="dk1"/>
              </a:buClr>
              <a:buSzPts val="2380"/>
              <a:buChar char="•"/>
            </a:pPr>
            <a:r>
              <a:rPr lang="en-US" sz="2380"/>
              <a:t>Student’s side of the story?___</a:t>
            </a:r>
            <a:endParaRPr/>
          </a:p>
          <a:p>
            <a:pPr marL="228600" lvl="0" indent="-228600" algn="l" rtl="0">
              <a:lnSpc>
                <a:spcPct val="70000"/>
              </a:lnSpc>
              <a:spcBef>
                <a:spcPts val="1000"/>
              </a:spcBef>
              <a:spcAft>
                <a:spcPts val="0"/>
              </a:spcAft>
              <a:buClr>
                <a:schemeClr val="dk1"/>
              </a:buClr>
              <a:buSzPts val="2380"/>
              <a:buChar char="•"/>
            </a:pPr>
            <a:r>
              <a:rPr lang="en-US" sz="2380"/>
              <a:t>Reviewed prior incidents (if any?) _____</a:t>
            </a:r>
            <a:endParaRPr/>
          </a:p>
          <a:p>
            <a:pPr marL="228600" lvl="0" indent="-228600" algn="l" rtl="0">
              <a:lnSpc>
                <a:spcPct val="70000"/>
              </a:lnSpc>
              <a:spcBef>
                <a:spcPts val="1000"/>
              </a:spcBef>
              <a:spcAft>
                <a:spcPts val="0"/>
              </a:spcAft>
              <a:buClr>
                <a:schemeClr val="dk1"/>
              </a:buClr>
              <a:buSzPts val="2380"/>
              <a:buChar char="•"/>
            </a:pPr>
            <a:r>
              <a:rPr lang="en-US" sz="2380"/>
              <a:t>Witnesses from student?____</a:t>
            </a:r>
            <a:endParaRPr/>
          </a:p>
          <a:p>
            <a:pPr marL="228600" lvl="0" indent="-228600" algn="l" rtl="0">
              <a:lnSpc>
                <a:spcPct val="70000"/>
              </a:lnSpc>
              <a:spcBef>
                <a:spcPts val="1000"/>
              </a:spcBef>
              <a:spcAft>
                <a:spcPts val="0"/>
              </a:spcAft>
              <a:buClr>
                <a:schemeClr val="dk1"/>
              </a:buClr>
              <a:buSzPts val="2380"/>
              <a:buChar char="•"/>
            </a:pPr>
            <a:r>
              <a:rPr lang="en-US" sz="2380"/>
              <a:t>Reviewed all protected characteristics for potential harassment? ____</a:t>
            </a:r>
            <a:endParaRPr/>
          </a:p>
          <a:p>
            <a:pPr marL="228600" lvl="0" indent="-228600" algn="l" rtl="0">
              <a:lnSpc>
                <a:spcPct val="70000"/>
              </a:lnSpc>
              <a:spcBef>
                <a:spcPts val="1000"/>
              </a:spcBef>
              <a:spcAft>
                <a:spcPts val="0"/>
              </a:spcAft>
              <a:buClr>
                <a:schemeClr val="dk1"/>
              </a:buClr>
              <a:buSzPts val="2380"/>
              <a:buChar char="•"/>
            </a:pPr>
            <a:r>
              <a:rPr lang="en-US" sz="2380"/>
              <a:t>Reviewed rights to confidentiality?____</a:t>
            </a:r>
            <a:endParaRPr/>
          </a:p>
          <a:p>
            <a:pPr marL="228600" lvl="0" indent="-228600" algn="l" rtl="0">
              <a:lnSpc>
                <a:spcPct val="70000"/>
              </a:lnSpc>
              <a:spcBef>
                <a:spcPts val="1000"/>
              </a:spcBef>
              <a:spcAft>
                <a:spcPts val="0"/>
              </a:spcAft>
              <a:buClr>
                <a:schemeClr val="dk1"/>
              </a:buClr>
              <a:buSzPts val="2380"/>
              <a:buChar char="•"/>
            </a:pPr>
            <a:r>
              <a:rPr lang="en-US" sz="2380"/>
              <a:t>Reviewed protections from retaliation? ____</a:t>
            </a:r>
            <a:endParaRPr/>
          </a:p>
          <a:p>
            <a:pPr marL="228600" lvl="0" indent="-228600" algn="l" rtl="0">
              <a:lnSpc>
                <a:spcPct val="70000"/>
              </a:lnSpc>
              <a:spcBef>
                <a:spcPts val="1000"/>
              </a:spcBef>
              <a:spcAft>
                <a:spcPts val="0"/>
              </a:spcAft>
              <a:buClr>
                <a:schemeClr val="dk1"/>
              </a:buClr>
              <a:buSzPts val="2380"/>
              <a:buChar char="•"/>
            </a:pPr>
            <a:r>
              <a:rPr lang="en-US" sz="2380"/>
              <a:t>Abuse suspected?  ____</a:t>
            </a:r>
            <a:endParaRPr/>
          </a:p>
          <a:p>
            <a:pPr marL="228600" lvl="0" indent="-228600" algn="l" rtl="0">
              <a:lnSpc>
                <a:spcPct val="70000"/>
              </a:lnSpc>
              <a:spcBef>
                <a:spcPts val="1000"/>
              </a:spcBef>
              <a:spcAft>
                <a:spcPts val="0"/>
              </a:spcAft>
              <a:buClr>
                <a:schemeClr val="dk1"/>
              </a:buClr>
              <a:buSzPts val="2380"/>
              <a:buChar char="•"/>
            </a:pPr>
            <a:r>
              <a:rPr lang="en-US" sz="2380"/>
              <a:t>Need to report to police? ____</a:t>
            </a:r>
            <a:endParaRPr/>
          </a:p>
          <a:p>
            <a:pPr marL="228600" lvl="0" indent="-228600" algn="l" rtl="0">
              <a:lnSpc>
                <a:spcPct val="70000"/>
              </a:lnSpc>
              <a:spcBef>
                <a:spcPts val="1000"/>
              </a:spcBef>
              <a:spcAft>
                <a:spcPts val="0"/>
              </a:spcAft>
              <a:buClr>
                <a:schemeClr val="dk1"/>
              </a:buClr>
              <a:buSzPts val="2380"/>
              <a:buChar char="•"/>
            </a:pPr>
            <a:r>
              <a:rPr lang="en-US" sz="2380"/>
              <a:t>Need to report to AOE? _____</a:t>
            </a:r>
            <a:endParaRPr/>
          </a:p>
          <a:p>
            <a:pPr marL="228600" lvl="0" indent="-228600" algn="l" rtl="0">
              <a:lnSpc>
                <a:spcPct val="70000"/>
              </a:lnSpc>
              <a:spcBef>
                <a:spcPts val="1000"/>
              </a:spcBef>
              <a:spcAft>
                <a:spcPts val="0"/>
              </a:spcAft>
              <a:buClr>
                <a:schemeClr val="dk1"/>
              </a:buClr>
              <a:buSzPts val="2380"/>
              <a:buChar char="•"/>
            </a:pPr>
            <a:r>
              <a:rPr lang="en-US" sz="2380"/>
              <a:t>Need to implement safety plan while investigation pending? _____</a:t>
            </a:r>
            <a:endParaRPr sz="2380"/>
          </a:p>
        </p:txBody>
      </p:sp>
      <p:sp>
        <p:nvSpPr>
          <p:cNvPr id="1322" name="Google Shape;1322;p1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40"/>
          <p:cNvSpPr txBox="1">
            <a:spLocks noGrp="1"/>
          </p:cNvSpPr>
          <p:nvPr>
            <p:ph type="title"/>
          </p:nvPr>
        </p:nvSpPr>
        <p:spPr>
          <a:xfrm>
            <a:off x="352242" y="-182880"/>
            <a:ext cx="10455095" cy="818606"/>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US" dirty="0"/>
              <a:t>Decision Making Phase: Harassment – Slide 1 of 2</a:t>
            </a:r>
            <a:endParaRPr dirty="0"/>
          </a:p>
        </p:txBody>
      </p:sp>
      <p:sp>
        <p:nvSpPr>
          <p:cNvPr id="525" name="Google Shape;525;p40"/>
          <p:cNvSpPr txBox="1">
            <a:spLocks noGrp="1"/>
          </p:cNvSpPr>
          <p:nvPr>
            <p:ph type="body" idx="1"/>
          </p:nvPr>
        </p:nvSpPr>
        <p:spPr>
          <a:xfrm>
            <a:off x="121921" y="435429"/>
            <a:ext cx="11207930" cy="5895033"/>
          </a:xfrm>
          <a:prstGeom prst="rect">
            <a:avLst/>
          </a:prstGeom>
          <a:noFill/>
          <a:ln>
            <a:noFill/>
          </a:ln>
        </p:spPr>
        <p:txBody>
          <a:bodyPr spcFirstLastPara="1" wrap="square" lIns="91425" tIns="45700" rIns="91425" bIns="45700" anchor="t" anchorCtr="0">
            <a:normAutofit fontScale="70000" lnSpcReduction="20000"/>
          </a:bodyPr>
          <a:lstStyle/>
          <a:p>
            <a:pPr marL="114300" indent="0">
              <a:buNone/>
            </a:pPr>
            <a:r>
              <a:rPr lang="en-US" sz="2000" b="1" dirty="0"/>
              <a:t>INSTRUCTIONS: At the conclusion of a full investigation, in order to determine whether or not the conduct was a violation of the policy for the prevention of harassment you will need to answer the following questions:</a:t>
            </a:r>
            <a:endParaRPr lang="en-US" sz="2000" dirty="0"/>
          </a:p>
          <a:p>
            <a:pPr marL="114300" indent="0">
              <a:buNone/>
            </a:pPr>
            <a:r>
              <a:rPr lang="en-US" sz="2000" dirty="0"/>
              <a:t>Does the evidence show – more likely than not – that the investigated student/staff/teacher’s conduct of incident/incidents of </a:t>
            </a:r>
          </a:p>
          <a:p>
            <a:pPr marL="114300" indent="0">
              <a:buNone/>
            </a:pPr>
            <a:r>
              <a:rPr lang="en-US" sz="2000" dirty="0"/>
              <a:t>(CIRCLE ALL THAT APPLY) verbal, written, visual or physical conduct, including any incident conducted by electronic means, </a:t>
            </a:r>
          </a:p>
          <a:p>
            <a:pPr marL="571500" indent="-457200">
              <a:buAutoNum type="arabicParenBoth"/>
            </a:pPr>
            <a:r>
              <a:rPr lang="en-US" sz="2000" dirty="0"/>
              <a:t>(a) </a:t>
            </a:r>
            <a:r>
              <a:rPr lang="en-US" sz="2000" b="1" dirty="0"/>
              <a:t>was/were based on OR motivated </a:t>
            </a:r>
            <a:r>
              <a:rPr lang="en-US" sz="2000" dirty="0"/>
              <a:t>by the (targeted/victim) Student’s actual (CIRCLE ALL THAT APPLY) Race, Creed, Color, National Origin, Marital Status, Disability, Sex, Sexual Orientation, or Gender Identity?</a:t>
            </a:r>
          </a:p>
          <a:p>
            <a:pPr marL="114300" indent="0">
              <a:buNone/>
            </a:pPr>
            <a:r>
              <a:rPr lang="en-US" sz="2000" dirty="0"/>
              <a:t> </a:t>
            </a:r>
            <a:r>
              <a:rPr lang="en-US" sz="2000" u="sng" dirty="0"/>
              <a:t>YES____ OR NO______ (Explain your answer)</a:t>
            </a:r>
            <a:endParaRPr lang="en-US" sz="2000" dirty="0"/>
          </a:p>
          <a:p>
            <a:pPr marL="114300" indent="0">
              <a:buNone/>
            </a:pPr>
            <a:r>
              <a:rPr lang="en-US" sz="2000" dirty="0"/>
              <a:t>        (b) </a:t>
            </a:r>
            <a:r>
              <a:rPr lang="en-US" sz="2000" b="1" dirty="0"/>
              <a:t>was/were</a:t>
            </a:r>
            <a:r>
              <a:rPr lang="en-US" sz="2000" dirty="0"/>
              <a:t> </a:t>
            </a:r>
            <a:r>
              <a:rPr lang="en-US" sz="2000" b="1" dirty="0"/>
              <a:t>based on OR motivated </a:t>
            </a:r>
            <a:r>
              <a:rPr lang="en-US" sz="2000" dirty="0"/>
              <a:t>by the (targeted/victim) Student’s perceived (CIRCLE ALL THAT APPLY) Race, Creed, Color, National Origin, Marital Status, Disability, Sex, Sexual Orientation, or Gender Identity ? </a:t>
            </a:r>
          </a:p>
          <a:p>
            <a:pPr marL="114300" indent="0">
              <a:buNone/>
            </a:pPr>
            <a:r>
              <a:rPr lang="en-US" sz="2000" u="sng" dirty="0"/>
              <a:t>YES____ OR NO______ (Explain your answer)</a:t>
            </a:r>
            <a:endParaRPr lang="en-US" sz="2000" dirty="0"/>
          </a:p>
          <a:p>
            <a:pPr marL="114300" indent="0">
              <a:buNone/>
            </a:pPr>
            <a:r>
              <a:rPr lang="en-US" sz="2000" dirty="0"/>
              <a:t>       (c) </a:t>
            </a:r>
            <a:r>
              <a:rPr lang="en-US" sz="2000" b="1" dirty="0"/>
              <a:t>was/were</a:t>
            </a:r>
            <a:r>
              <a:rPr lang="en-US" sz="2000" dirty="0"/>
              <a:t> </a:t>
            </a:r>
            <a:r>
              <a:rPr lang="en-US" sz="2000" b="1" dirty="0"/>
              <a:t>based on OR motivated </a:t>
            </a:r>
            <a:r>
              <a:rPr lang="en-US" sz="2000" dirty="0"/>
              <a:t>by the (targeted/victim) Student Family Member’s actual (CIRCLE ALL THAT APPLY) Race, Creed, Color, National Origin, Marital Status, Disability, Sex, Sexual Orientation, or Gender Identity ? </a:t>
            </a:r>
          </a:p>
          <a:p>
            <a:pPr marL="114300" indent="0">
              <a:buNone/>
            </a:pPr>
            <a:r>
              <a:rPr lang="en-US" sz="2000" u="sng" dirty="0"/>
              <a:t>YES____ OR NO______ (Explain your answer)</a:t>
            </a:r>
            <a:endParaRPr lang="en-US" sz="2000" dirty="0"/>
          </a:p>
          <a:p>
            <a:pPr marL="114300" indent="0">
              <a:buNone/>
            </a:pPr>
            <a:r>
              <a:rPr lang="en-US" sz="2000" dirty="0"/>
              <a:t>        (d) </a:t>
            </a:r>
            <a:r>
              <a:rPr lang="en-US" sz="2000" b="1" dirty="0"/>
              <a:t>was/were</a:t>
            </a:r>
            <a:r>
              <a:rPr lang="en-US" sz="2000" dirty="0"/>
              <a:t> </a:t>
            </a:r>
            <a:r>
              <a:rPr lang="en-US" sz="2000" b="1" dirty="0"/>
              <a:t>based on OR motivated </a:t>
            </a:r>
            <a:r>
              <a:rPr lang="en-US" sz="2000" dirty="0"/>
              <a:t>by the (targeted/victim) Student’s Family Member’s perceived (CIRCLE ALL THAT APPLY) Race, Creed, Color, National Origin, Marital Status, Disability, Sex, Sexual Orientation, or Gender Identity ? </a:t>
            </a:r>
          </a:p>
          <a:p>
            <a:pPr marL="114300" indent="0">
              <a:buNone/>
            </a:pPr>
            <a:r>
              <a:rPr lang="en-US" sz="2000" u="sng" dirty="0"/>
              <a:t>YES____ OR NO______ (Explain your answer)</a:t>
            </a:r>
            <a:endParaRPr lang="en-US" sz="2000" dirty="0"/>
          </a:p>
          <a:p>
            <a:pPr marL="114300" indent="0">
              <a:buNone/>
            </a:pPr>
            <a:r>
              <a:rPr lang="en-US" sz="2000" dirty="0"/>
              <a:t> </a:t>
            </a:r>
          </a:p>
          <a:p>
            <a:pPr marL="114300" indent="0">
              <a:buNone/>
            </a:pPr>
            <a:r>
              <a:rPr lang="en-US" sz="2000" b="1" dirty="0"/>
              <a:t>INSTRUCTIONS: If you answered “NO” to </a:t>
            </a:r>
            <a:r>
              <a:rPr lang="en-US" sz="2000" b="1" u="sng" dirty="0"/>
              <a:t>ALL</a:t>
            </a:r>
            <a:r>
              <a:rPr lang="en-US" sz="2000" b="1" dirty="0"/>
              <a:t> of the above questions 1a through 1D, the conduct is NOT a violation of the policy against “harassment.”  Be sure, however, to review and consider the other policy definitions  before concluding that no violation of Policy has occurred. </a:t>
            </a:r>
            <a:endParaRPr lang="en-US" sz="2000" dirty="0"/>
          </a:p>
          <a:p>
            <a:pPr marL="114300" indent="0">
              <a:buNone/>
            </a:pPr>
            <a:r>
              <a:rPr lang="en-US" sz="2000" b="1" dirty="0"/>
              <a:t>HOWEVER </a:t>
            </a:r>
          </a:p>
          <a:p>
            <a:pPr marL="114300" indent="0">
              <a:buNone/>
            </a:pPr>
            <a:r>
              <a:rPr lang="en-US" sz="2000" b="1" dirty="0"/>
              <a:t>If you answered “YES” to </a:t>
            </a:r>
            <a:r>
              <a:rPr lang="en-US" sz="2000" b="1" u="sng" dirty="0"/>
              <a:t>AT LEAST one </a:t>
            </a:r>
            <a:r>
              <a:rPr lang="en-US" sz="2000" b="1" dirty="0"/>
              <a:t>of the above questions (1a, 1b, 1c OR 1d), the conduct MIGHT be harassment depending upon the answers to the following questions on the next slide…</a:t>
            </a:r>
            <a:endParaRPr lang="en-US" sz="2000" dirty="0"/>
          </a:p>
          <a:p>
            <a:pPr marL="45720" indent="0">
              <a:spcBef>
                <a:spcPts val="0"/>
              </a:spcBef>
              <a:buSzPts val="2800"/>
              <a:buNone/>
            </a:pPr>
            <a:r>
              <a:rPr lang="en-US" sz="2000" b="1" dirty="0"/>
              <a:t>  </a:t>
            </a:r>
          </a:p>
          <a:p>
            <a:pPr marL="45720" indent="0">
              <a:spcBef>
                <a:spcPts val="0"/>
              </a:spcBef>
              <a:buSzPts val="2800"/>
              <a:buNone/>
            </a:pPr>
            <a:endParaRPr lang="en-US" sz="2000" dirty="0"/>
          </a:p>
        </p:txBody>
      </p:sp>
      <p:sp>
        <p:nvSpPr>
          <p:cNvPr id="526" name="Google Shape;526;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41"/>
          <p:cNvSpPr txBox="1">
            <a:spLocks noGrp="1"/>
          </p:cNvSpPr>
          <p:nvPr>
            <p:ph type="title"/>
          </p:nvPr>
        </p:nvSpPr>
        <p:spPr>
          <a:xfrm>
            <a:off x="269823" y="331820"/>
            <a:ext cx="10408063" cy="459012"/>
          </a:xfrm>
          <a:prstGeom prst="rect">
            <a:avLst/>
          </a:prstGeom>
          <a:noFill/>
          <a:ln>
            <a:noFill/>
          </a:ln>
        </p:spPr>
        <p:txBody>
          <a:bodyPr spcFirstLastPara="1" wrap="square" lIns="91425" tIns="45700" rIns="91425" bIns="45700" anchor="ctr" anchorCtr="0">
            <a:normAutofit fontScale="90000"/>
          </a:bodyPr>
          <a:lstStyle/>
          <a:p>
            <a:pPr lvl="0">
              <a:buSzPts val="3959"/>
            </a:pPr>
            <a:r>
              <a:rPr lang="en-US" sz="3600" dirty="0"/>
              <a:t>Decision Making Phase: Harassment – Slide </a:t>
            </a:r>
            <a:r>
              <a:rPr lang="en-US" sz="3959" dirty="0"/>
              <a:t>2 of 2 </a:t>
            </a:r>
            <a:endParaRPr sz="3959" dirty="0"/>
          </a:p>
        </p:txBody>
      </p:sp>
      <p:sp>
        <p:nvSpPr>
          <p:cNvPr id="532" name="Google Shape;532;p41"/>
          <p:cNvSpPr txBox="1">
            <a:spLocks noGrp="1"/>
          </p:cNvSpPr>
          <p:nvPr>
            <p:ph type="body" idx="1"/>
          </p:nvPr>
        </p:nvSpPr>
        <p:spPr>
          <a:xfrm>
            <a:off x="119641" y="831911"/>
            <a:ext cx="10369291" cy="5483359"/>
          </a:xfrm>
          <a:prstGeom prst="rect">
            <a:avLst/>
          </a:prstGeom>
          <a:noFill/>
          <a:ln>
            <a:noFill/>
          </a:ln>
        </p:spPr>
        <p:txBody>
          <a:bodyPr spcFirstLastPara="1" wrap="square" lIns="91425" tIns="45700" rIns="91425" bIns="45700" anchor="t" anchorCtr="0">
            <a:normAutofit fontScale="55000" lnSpcReduction="20000"/>
          </a:bodyPr>
          <a:lstStyle/>
          <a:p>
            <a:pPr marL="114300" indent="0">
              <a:buNone/>
            </a:pPr>
            <a:r>
              <a:rPr lang="en-US" b="1" u="sng" dirty="0"/>
              <a:t>INSTRUCTIONS: If you previously answered YES to 1a, 1b, 1c and/or 1d</a:t>
            </a:r>
            <a:r>
              <a:rPr lang="en-US" dirty="0"/>
              <a:t>, does the evidence </a:t>
            </a:r>
            <a:r>
              <a:rPr lang="en-US" b="1" dirty="0"/>
              <a:t>also</a:t>
            </a:r>
            <a:r>
              <a:rPr lang="en-US" dirty="0"/>
              <a:t> show – more likely than not – that the investigated student/staff/teacher’s conduct….</a:t>
            </a:r>
          </a:p>
          <a:p>
            <a:pPr marL="114300" indent="0">
              <a:buNone/>
            </a:pPr>
            <a:r>
              <a:rPr lang="en-US" dirty="0"/>
              <a:t>(2) had the </a:t>
            </a:r>
            <a:r>
              <a:rPr lang="en-US" u="sng" dirty="0"/>
              <a:t>purpose</a:t>
            </a:r>
            <a:r>
              <a:rPr lang="en-US" dirty="0"/>
              <a:t> of objectively and substantially undermining and detracting from or interfering with the targeted student (victim’s) </a:t>
            </a:r>
            <a:r>
              <a:rPr lang="en-US" b="1" dirty="0"/>
              <a:t>educational performance </a:t>
            </a:r>
            <a:r>
              <a:rPr lang="en-US" dirty="0"/>
              <a:t>______ (YES/NO)</a:t>
            </a:r>
          </a:p>
          <a:p>
            <a:pPr marL="114300" indent="0">
              <a:buNone/>
            </a:pPr>
            <a:r>
              <a:rPr lang="en-US" dirty="0"/>
              <a:t>(3) had the </a:t>
            </a:r>
            <a:r>
              <a:rPr lang="en-US" u="sng" dirty="0"/>
              <a:t>purpose</a:t>
            </a:r>
            <a:r>
              <a:rPr lang="en-US" dirty="0"/>
              <a:t> of objectively and substantially undermining and detracting from or interfering with the targeted student (victim’s) </a:t>
            </a:r>
            <a:r>
              <a:rPr lang="en-US" b="1" dirty="0"/>
              <a:t>access to school resources</a:t>
            </a:r>
            <a:r>
              <a:rPr lang="en-US" dirty="0"/>
              <a:t> ______ (YES/NO)</a:t>
            </a:r>
          </a:p>
          <a:p>
            <a:pPr marL="114300" indent="0">
              <a:buNone/>
            </a:pPr>
            <a:r>
              <a:rPr lang="en-US" dirty="0"/>
              <a:t>(4) had the </a:t>
            </a:r>
            <a:r>
              <a:rPr lang="en-US" u="sng" dirty="0"/>
              <a:t>purpose</a:t>
            </a:r>
            <a:r>
              <a:rPr lang="en-US" dirty="0"/>
              <a:t> of </a:t>
            </a:r>
            <a:r>
              <a:rPr lang="en-US" b="1" dirty="0"/>
              <a:t>creating an objectively intimidating, hostile, or offensive environment</a:t>
            </a:r>
            <a:r>
              <a:rPr lang="en-US" dirty="0"/>
              <a:t>. 	______ 	(YES/NO)</a:t>
            </a:r>
          </a:p>
          <a:p>
            <a:pPr marL="114300" indent="0">
              <a:buNone/>
            </a:pPr>
            <a:r>
              <a:rPr lang="en-US" dirty="0"/>
              <a:t>(5) had the </a:t>
            </a:r>
            <a:r>
              <a:rPr lang="en-US" u="sng" dirty="0"/>
              <a:t>effect</a:t>
            </a:r>
            <a:r>
              <a:rPr lang="en-US" dirty="0"/>
              <a:t> of objectively and substantially undermining and detracting from or interfering with the targeted student (victim’s) </a:t>
            </a:r>
            <a:r>
              <a:rPr lang="en-US" b="1" dirty="0"/>
              <a:t>educational performance </a:t>
            </a:r>
            <a:r>
              <a:rPr lang="en-US" dirty="0"/>
              <a:t>______ (YES/NO)</a:t>
            </a:r>
          </a:p>
          <a:p>
            <a:pPr marL="114300" indent="0">
              <a:buNone/>
            </a:pPr>
            <a:r>
              <a:rPr lang="en-US" dirty="0"/>
              <a:t>(6) had the </a:t>
            </a:r>
            <a:r>
              <a:rPr lang="en-US" u="sng" dirty="0"/>
              <a:t>effect</a:t>
            </a:r>
            <a:r>
              <a:rPr lang="en-US" dirty="0"/>
              <a:t> of objectively and substantially undermining and detracting from or interfering with the targeted student (victim’s) </a:t>
            </a:r>
            <a:r>
              <a:rPr lang="en-US" b="1" dirty="0"/>
              <a:t>access to school resources</a:t>
            </a:r>
            <a:r>
              <a:rPr lang="en-US" dirty="0"/>
              <a:t> ______ (YES/NO)</a:t>
            </a:r>
          </a:p>
          <a:p>
            <a:pPr marL="114300" indent="0">
              <a:buNone/>
            </a:pPr>
            <a:r>
              <a:rPr lang="en-US" dirty="0"/>
              <a:t>(7) had the </a:t>
            </a:r>
            <a:r>
              <a:rPr lang="en-US" u="sng" dirty="0"/>
              <a:t>effect</a:t>
            </a:r>
            <a:r>
              <a:rPr lang="en-US" dirty="0"/>
              <a:t> of </a:t>
            </a:r>
            <a:r>
              <a:rPr lang="en-US" b="1" dirty="0"/>
              <a:t>creating an objectively intimidating, hostile, or offensive environment</a:t>
            </a:r>
            <a:r>
              <a:rPr lang="en-US" dirty="0"/>
              <a:t>. 	______ 	(YES/NO)</a:t>
            </a:r>
          </a:p>
          <a:p>
            <a:pPr marL="114300" indent="0">
              <a:buNone/>
            </a:pPr>
            <a:r>
              <a:rPr lang="en-US" b="1" dirty="0"/>
              <a:t> </a:t>
            </a:r>
            <a:endParaRPr lang="en-US" dirty="0"/>
          </a:p>
          <a:p>
            <a:pPr marL="114300" indent="0">
              <a:buNone/>
            </a:pPr>
            <a:r>
              <a:rPr lang="en-US" b="1" u="sng" dirty="0"/>
              <a:t>INSTRUCTIONS: If you answered YES to any of questions 1a, 1b, 1c or 1d but NO to ALL of the questions 2-7, it is NOT harassment</a:t>
            </a:r>
            <a:r>
              <a:rPr lang="en-US" b="1" dirty="0"/>
              <a:t>. Be sure, however, to review and consider the other policy definitions (and related slides) before concluding that no violation of Policy has occurred. </a:t>
            </a:r>
            <a:endParaRPr lang="en-US" dirty="0"/>
          </a:p>
          <a:p>
            <a:pPr marL="114300" indent="0">
              <a:buNone/>
            </a:pPr>
            <a:r>
              <a:rPr lang="en-US" b="1" dirty="0"/>
              <a:t>HOWEVER </a:t>
            </a:r>
            <a:endParaRPr lang="en-US" dirty="0"/>
          </a:p>
          <a:p>
            <a:pPr marL="114300" indent="0">
              <a:buNone/>
            </a:pPr>
            <a:r>
              <a:rPr lang="en-US" b="1" u="sng" dirty="0"/>
              <a:t>If you answered YES to questions 1a, 1b, 1c or 1d and YES to ANY of  questions 2-7, it IS  CONDUCT WHICH VIOLATES THE HARASSMENT POLICY.</a:t>
            </a:r>
            <a:endParaRPr lang="en-US" dirty="0"/>
          </a:p>
          <a:p>
            <a:pPr marL="45720" lvl="0" indent="0" algn="l" rtl="0">
              <a:lnSpc>
                <a:spcPct val="90000"/>
              </a:lnSpc>
              <a:spcBef>
                <a:spcPts val="1000"/>
              </a:spcBef>
              <a:spcAft>
                <a:spcPts val="0"/>
              </a:spcAft>
              <a:buClr>
                <a:schemeClr val="dk1"/>
              </a:buClr>
              <a:buSzPts val="2800"/>
              <a:buNone/>
            </a:pPr>
            <a:endParaRPr dirty="0"/>
          </a:p>
        </p:txBody>
      </p:sp>
      <p:sp>
        <p:nvSpPr>
          <p:cNvPr id="533" name="Google Shape;533;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8"/>
        <p:cNvGrpSpPr/>
        <p:nvPr/>
      </p:nvGrpSpPr>
      <p:grpSpPr>
        <a:xfrm>
          <a:off x="0" y="0"/>
          <a:ext cx="0" cy="0"/>
          <a:chOff x="0" y="0"/>
          <a:chExt cx="0" cy="0"/>
        </a:xfrm>
      </p:grpSpPr>
      <p:sp>
        <p:nvSpPr>
          <p:cNvPr id="799" name="Google Shape;799;p82"/>
          <p:cNvSpPr txBox="1">
            <a:spLocks noGrp="1"/>
          </p:cNvSpPr>
          <p:nvPr>
            <p:ph type="title"/>
          </p:nvPr>
        </p:nvSpPr>
        <p:spPr>
          <a:xfrm>
            <a:off x="329784" y="149903"/>
            <a:ext cx="11293523" cy="359764"/>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ts val="3600"/>
              <a:buFont typeface="Corbel"/>
              <a:buNone/>
            </a:pPr>
            <a:r>
              <a:rPr lang="en-US" sz="3600" dirty="0"/>
              <a:t>VT HHB Law / Sexual Harassment</a:t>
            </a:r>
            <a:endParaRPr sz="3600" dirty="0"/>
          </a:p>
        </p:txBody>
      </p:sp>
      <p:sp>
        <p:nvSpPr>
          <p:cNvPr id="800" name="Google Shape;800;p82"/>
          <p:cNvSpPr txBox="1">
            <a:spLocks noGrp="1"/>
          </p:cNvSpPr>
          <p:nvPr>
            <p:ph idx="1"/>
          </p:nvPr>
        </p:nvSpPr>
        <p:spPr>
          <a:xfrm>
            <a:off x="674557" y="1007983"/>
            <a:ext cx="11128237" cy="5112731"/>
          </a:xfrm>
          <a:prstGeom prst="rect">
            <a:avLst/>
          </a:prstGeom>
          <a:noFill/>
          <a:ln>
            <a:noFill/>
          </a:ln>
        </p:spPr>
        <p:txBody>
          <a:bodyPr spcFirstLastPara="1" wrap="square" lIns="91425" tIns="45700" rIns="91425" bIns="45700" anchor="ctr" anchorCtr="0">
            <a:normAutofit fontScale="92500" lnSpcReduction="10000"/>
          </a:bodyPr>
          <a:lstStyle/>
          <a:p>
            <a:pPr marL="0" indent="0">
              <a:lnSpc>
                <a:spcPct val="80000"/>
              </a:lnSpc>
              <a:spcBef>
                <a:spcPts val="0"/>
              </a:spcBef>
              <a:buSzPts val="3219"/>
              <a:buNone/>
            </a:pPr>
            <a:r>
              <a:rPr lang="en-US" sz="2400" dirty="0"/>
              <a:t>VT Sexual Harassment applies to the conduct of STUDENTS directed towards other students, and ADULTS (Teachers/Staff/Administrators) towards students. It does NOT apply to Student conduct directed AT adults.</a:t>
            </a:r>
          </a:p>
          <a:p>
            <a:pPr marL="0" indent="0">
              <a:lnSpc>
                <a:spcPct val="80000"/>
              </a:lnSpc>
              <a:spcBef>
                <a:spcPts val="0"/>
              </a:spcBef>
              <a:buSzPts val="3219"/>
              <a:buNone/>
            </a:pPr>
            <a:endParaRPr lang="en-US" sz="2400" dirty="0"/>
          </a:p>
          <a:p>
            <a:pPr marL="0" indent="0">
              <a:lnSpc>
                <a:spcPct val="80000"/>
              </a:lnSpc>
              <a:spcBef>
                <a:spcPts val="0"/>
              </a:spcBef>
              <a:buSzPts val="3219"/>
              <a:buNone/>
            </a:pPr>
            <a:r>
              <a:rPr lang="en-US" sz="2400" dirty="0"/>
              <a:t>It is defined as follows:</a:t>
            </a:r>
          </a:p>
          <a:p>
            <a:pPr marL="0" lvl="0" indent="0" algn="l" rtl="0">
              <a:lnSpc>
                <a:spcPct val="80000"/>
              </a:lnSpc>
              <a:spcBef>
                <a:spcPts val="0"/>
              </a:spcBef>
              <a:spcAft>
                <a:spcPts val="0"/>
              </a:spcAft>
              <a:buSzPts val="3219"/>
              <a:buNone/>
            </a:pPr>
            <a:r>
              <a:rPr lang="en-US" sz="2220" dirty="0"/>
              <a:t>“Harassment may also include…</a:t>
            </a:r>
            <a:r>
              <a:rPr lang="en-US" sz="2220" b="1" dirty="0"/>
              <a:t>sexual harassment </a:t>
            </a:r>
            <a:r>
              <a:rPr lang="en-US" sz="2220" dirty="0"/>
              <a:t>which IS…</a:t>
            </a:r>
            <a:r>
              <a:rPr lang="en-US" sz="2220" b="1" dirty="0"/>
              <a:t>unwelcome conduct of a sexual nature</a:t>
            </a:r>
            <a:r>
              <a:rPr lang="en-US" sz="2220" dirty="0"/>
              <a:t>, that includes </a:t>
            </a:r>
            <a:r>
              <a:rPr lang="en-US" sz="2220" b="1" dirty="0"/>
              <a:t>sexual violence/sexual </a:t>
            </a:r>
            <a:r>
              <a:rPr lang="en-US" sz="2220" dirty="0"/>
              <a:t>assault, sexual advances, requests for sexual favors, and other verbal, written visual or physical conduct of a sexual nature, and includes situations when one or both of the following occur:</a:t>
            </a:r>
            <a:endParaRPr dirty="0"/>
          </a:p>
          <a:p>
            <a:pPr marL="0" lvl="0" indent="0" algn="l" rtl="0">
              <a:lnSpc>
                <a:spcPct val="80000"/>
              </a:lnSpc>
              <a:spcBef>
                <a:spcPts val="1044"/>
              </a:spcBef>
              <a:spcAft>
                <a:spcPts val="0"/>
              </a:spcAft>
              <a:buSzPts val="3219"/>
              <a:buNone/>
            </a:pPr>
            <a:r>
              <a:rPr lang="en-US" sz="2220" dirty="0" err="1"/>
              <a:t>i</a:t>
            </a:r>
            <a:r>
              <a:rPr lang="en-US" sz="2220" dirty="0"/>
              <a:t>. Submission to that conduct is made either explicitly or implicitly a term or condition of a student’s education, academic status, or progress; or</a:t>
            </a:r>
            <a:endParaRPr dirty="0"/>
          </a:p>
          <a:p>
            <a:pPr marL="0" lvl="0" indent="0" algn="l" rtl="0">
              <a:lnSpc>
                <a:spcPct val="80000"/>
              </a:lnSpc>
              <a:spcBef>
                <a:spcPts val="1044"/>
              </a:spcBef>
              <a:spcAft>
                <a:spcPts val="0"/>
              </a:spcAft>
              <a:buSzPts val="3219"/>
              <a:buNone/>
            </a:pPr>
            <a:r>
              <a:rPr lang="en-US" sz="2220" dirty="0" err="1"/>
              <a:t>ii.Submission</a:t>
            </a:r>
            <a:r>
              <a:rPr lang="en-US" sz="2220" dirty="0"/>
              <a:t> to or rejection of such conduct by a student is used as a component of the basis for decisions affecting that student. </a:t>
            </a:r>
            <a:endParaRPr dirty="0"/>
          </a:p>
          <a:p>
            <a:pPr marL="0" lvl="0" indent="0" algn="l" rtl="0">
              <a:lnSpc>
                <a:spcPct val="80000"/>
              </a:lnSpc>
              <a:spcBef>
                <a:spcPts val="1044"/>
              </a:spcBef>
              <a:spcAft>
                <a:spcPts val="0"/>
              </a:spcAft>
              <a:buSzPts val="3219"/>
              <a:buNone/>
            </a:pPr>
            <a:r>
              <a:rPr lang="en-US" sz="2220" i="1" dirty="0"/>
              <a:t>Sexual harassment may ALSO include </a:t>
            </a:r>
            <a:r>
              <a:rPr lang="en-US" sz="2220" i="1" u="sng" dirty="0"/>
              <a:t>student-on-student</a:t>
            </a:r>
            <a:r>
              <a:rPr lang="en-US" sz="2220" i="1" dirty="0"/>
              <a:t> conduct or conduct of a </a:t>
            </a:r>
            <a:r>
              <a:rPr lang="en-US" sz="2220" i="1" u="sng" dirty="0"/>
              <a:t>non-employee third party </a:t>
            </a:r>
            <a:r>
              <a:rPr lang="en-US" sz="2220" i="1" dirty="0"/>
              <a:t>that </a:t>
            </a:r>
            <a:r>
              <a:rPr lang="en-US" sz="2220" b="1" i="1" dirty="0"/>
              <a:t>creates a hostile environment. </a:t>
            </a:r>
            <a:r>
              <a:rPr lang="en-US" sz="2220" i="1" dirty="0"/>
              <a:t>A hostile environment exists where the harassing conduct is severe, persistent or pervasive so as to </a:t>
            </a:r>
            <a:r>
              <a:rPr lang="en-US" sz="2220" i="1" u="sng" dirty="0"/>
              <a:t>deny or limit the student’s ability to participate in or benefit from the educational program on the basis of sex.</a:t>
            </a:r>
            <a:endParaRPr dirty="0"/>
          </a:p>
          <a:p>
            <a:pPr marL="0" lvl="0" indent="0">
              <a:lnSpc>
                <a:spcPct val="80000"/>
              </a:lnSpc>
              <a:spcBef>
                <a:spcPts val="1044"/>
              </a:spcBef>
              <a:buSzPts val="3219"/>
              <a:buNone/>
            </a:pPr>
            <a:r>
              <a:rPr lang="en-US" sz="2400" dirty="0"/>
              <a:t>BSD F.29-R.HHB</a:t>
            </a:r>
            <a:r>
              <a:rPr lang="en-US" sz="2220" dirty="0"/>
              <a:t> Policy Part IV.G(1).(Definitions).</a:t>
            </a:r>
          </a:p>
          <a:p>
            <a:pPr marL="0" lvl="0" indent="0" algn="l" rtl="0">
              <a:lnSpc>
                <a:spcPct val="80000"/>
              </a:lnSpc>
              <a:spcBef>
                <a:spcPts val="1044"/>
              </a:spcBef>
              <a:spcAft>
                <a:spcPts val="0"/>
              </a:spcAft>
              <a:buSzPts val="3219"/>
              <a:buNone/>
            </a:pPr>
            <a:r>
              <a:rPr lang="en-US" sz="2220" b="1" dirty="0">
                <a:solidFill>
                  <a:srgbClr val="FF0000"/>
                </a:solidFill>
              </a:rPr>
              <a:t>HOWEVER, FEDERAL LAW ALSO PROHIBITS SEXUAL HARASSMENT…SEE THE NEXT SLIDE…</a:t>
            </a:r>
            <a:endParaRPr sz="2220" b="1" dirty="0">
              <a:solidFill>
                <a:srgbClr val="FF0000"/>
              </a:solidFill>
            </a:endParaRPr>
          </a:p>
        </p:txBody>
      </p:sp>
      <p:sp>
        <p:nvSpPr>
          <p:cNvPr id="801" name="Google Shape;801;p82"/>
          <p:cNvSpPr txBox="1">
            <a:spLocks noGrp="1"/>
          </p:cNvSpPr>
          <p:nvPr>
            <p:ph type="ftr" sz="quarter" idx="11"/>
          </p:nvPr>
        </p:nvSpPr>
        <p:spPr>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For instructional purposes only. Shall not constitute legal advice. Work Product of Atty. H. Lynn. Updated Sept. 2020</a:t>
            </a:r>
            <a:endParaRPr/>
          </a:p>
        </p:txBody>
      </p:sp>
    </p:spTree>
    <p:extLst>
      <p:ext uri="{BB962C8B-B14F-4D97-AF65-F5344CB8AC3E}">
        <p14:creationId xmlns:p14="http://schemas.microsoft.com/office/powerpoint/2010/main" val="236029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43" y="164892"/>
            <a:ext cx="11113957" cy="824460"/>
          </a:xfrm>
        </p:spPr>
        <p:txBody>
          <a:bodyPr>
            <a:normAutofit/>
          </a:bodyPr>
          <a:lstStyle/>
          <a:p>
            <a:r>
              <a:rPr lang="en-US" dirty="0">
                <a:solidFill>
                  <a:srgbClr val="FF0000"/>
                </a:solidFill>
              </a:rPr>
              <a:t>SEXUAL HARASSMENT</a:t>
            </a:r>
          </a:p>
        </p:txBody>
      </p:sp>
      <p:sp>
        <p:nvSpPr>
          <p:cNvPr id="3" name="Text Placeholder 2"/>
          <p:cNvSpPr>
            <a:spLocks noGrp="1"/>
          </p:cNvSpPr>
          <p:nvPr>
            <p:ph type="body" idx="1"/>
          </p:nvPr>
        </p:nvSpPr>
        <p:spPr>
          <a:xfrm>
            <a:off x="239843" y="989352"/>
            <a:ext cx="11827239" cy="5606320"/>
          </a:xfrm>
        </p:spPr>
        <p:txBody>
          <a:bodyPr>
            <a:normAutofit fontScale="92500" lnSpcReduction="20000"/>
          </a:bodyPr>
          <a:lstStyle/>
          <a:p>
            <a:pPr marL="114300" indent="0">
              <a:buNone/>
            </a:pPr>
            <a:r>
              <a:rPr lang="en-US" dirty="0"/>
              <a:t>Sexual harassment is a particular kind of harassment “on the basis of sex” that is prohibited both by Vermont law (9 V.S.A. Sec. 4500) and federal law under Title IX. </a:t>
            </a:r>
          </a:p>
          <a:p>
            <a:pPr marL="114300" indent="0">
              <a:buNone/>
            </a:pPr>
            <a:r>
              <a:rPr lang="en-US" dirty="0"/>
              <a:t>TITLE IX (Federal) “Sexual Harassment” applies to the conduct of STUDENTS directed towards other students, and ADULTS (Teachers/Staff/Administrators) towards students. It also applies to conduct between employees. It does NOT apply to Student conduct directed AT adults.</a:t>
            </a:r>
          </a:p>
          <a:p>
            <a:pPr marL="114300" indent="0">
              <a:buNone/>
            </a:pPr>
            <a:r>
              <a:rPr lang="en-US" b="1" dirty="0">
                <a:solidFill>
                  <a:srgbClr val="FF0000"/>
                </a:solidFill>
              </a:rPr>
              <a:t>So: </a:t>
            </a:r>
            <a:r>
              <a:rPr lang="en-US" dirty="0">
                <a:solidFill>
                  <a:srgbClr val="FF0000"/>
                </a:solidFill>
              </a:rPr>
              <a:t>If the allegations in your case relate to either:</a:t>
            </a:r>
          </a:p>
          <a:p>
            <a:pPr marL="114300" indent="0">
              <a:buNone/>
            </a:pPr>
            <a:r>
              <a:rPr lang="en-US" dirty="0"/>
              <a:t>Quid Pro Quo harassment (conditioning the provision of an aid, benefit, or service of the District on an individuals participation in unwelcome sexual conduct): OR </a:t>
            </a:r>
          </a:p>
          <a:p>
            <a:pPr marL="114300" indent="0">
              <a:buNone/>
            </a:pPr>
            <a:r>
              <a:rPr lang="en-US" dirty="0"/>
              <a:t>Unwelcome (sexual) conduct determined by a reasonable person to be so severe, pervasive AND objectively offensive that it effectively denies a person equal access to the school’s education program or activity;  OR</a:t>
            </a:r>
          </a:p>
          <a:p>
            <a:pPr marL="114300" indent="0">
              <a:buNone/>
            </a:pPr>
            <a:r>
              <a:rPr lang="en-US" dirty="0"/>
              <a:t>Sexual assault OR Dating Violence OR Domestic violence OR Stalking,</a:t>
            </a:r>
          </a:p>
          <a:p>
            <a:pPr marL="114300" indent="0">
              <a:buNone/>
            </a:pPr>
            <a:r>
              <a:rPr lang="en-US" dirty="0">
                <a:solidFill>
                  <a:srgbClr val="FF0000"/>
                </a:solidFill>
              </a:rPr>
              <a:t>YOU </a:t>
            </a:r>
            <a:r>
              <a:rPr lang="en-US" u="sng" dirty="0">
                <a:solidFill>
                  <a:srgbClr val="FF0000"/>
                </a:solidFill>
              </a:rPr>
              <a:t>MUST REPORT THE CASE OVER TO THE TITLE IX COORDINATOR IMMEDIATELY </a:t>
            </a:r>
            <a:r>
              <a:rPr lang="en-US" dirty="0">
                <a:solidFill>
                  <a:srgbClr val="FF0000"/>
                </a:solidFill>
              </a:rPr>
              <a:t>FOR HANDLING through the TITLE IX PROCEDURES AND POLICY.</a:t>
            </a:r>
          </a:p>
        </p:txBody>
      </p:sp>
    </p:spTree>
    <p:extLst>
      <p:ext uri="{BB962C8B-B14F-4D97-AF65-F5344CB8AC3E}">
        <p14:creationId xmlns:p14="http://schemas.microsoft.com/office/powerpoint/2010/main" val="56922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g77d481703a_0_152"/>
          <p:cNvSpPr txBox="1">
            <a:spLocks noGrp="1"/>
          </p:cNvSpPr>
          <p:nvPr>
            <p:ph type="title"/>
          </p:nvPr>
        </p:nvSpPr>
        <p:spPr>
          <a:xfrm>
            <a:off x="113211" y="438912"/>
            <a:ext cx="10737691" cy="590700"/>
          </a:xfrm>
          <a:prstGeom prst="rect">
            <a:avLst/>
          </a:prstGeom>
          <a:noFill/>
          <a:ln>
            <a:noFill/>
          </a:ln>
        </p:spPr>
        <p:txBody>
          <a:bodyPr spcFirstLastPara="1" wrap="square" lIns="91425" tIns="45700" rIns="91425" bIns="45700" anchor="ctr" anchorCtr="0">
            <a:noAutofit/>
          </a:bodyPr>
          <a:lstStyle/>
          <a:p>
            <a:pPr lvl="0">
              <a:buSzPts val="3959"/>
            </a:pPr>
            <a:r>
              <a:rPr lang="en-US" sz="4000" dirty="0"/>
              <a:t>Decision Making Phase: Bullying – Slide </a:t>
            </a:r>
            <a:r>
              <a:rPr lang="en-US" sz="3959" dirty="0"/>
              <a:t>1 of 4 </a:t>
            </a:r>
            <a:endParaRPr dirty="0"/>
          </a:p>
        </p:txBody>
      </p:sp>
      <p:sp>
        <p:nvSpPr>
          <p:cNvPr id="747" name="Google Shape;747;g77d481703a_0_152"/>
          <p:cNvSpPr txBox="1">
            <a:spLocks noGrp="1"/>
          </p:cNvSpPr>
          <p:nvPr>
            <p:ph type="body" idx="1"/>
          </p:nvPr>
        </p:nvSpPr>
        <p:spPr>
          <a:xfrm>
            <a:off x="239282" y="1029612"/>
            <a:ext cx="11662907" cy="5079182"/>
          </a:xfrm>
          <a:prstGeom prst="rect">
            <a:avLst/>
          </a:prstGeom>
          <a:noFill/>
          <a:ln>
            <a:noFill/>
          </a:ln>
        </p:spPr>
        <p:txBody>
          <a:bodyPr spcFirstLastPara="1" wrap="square" lIns="91425" tIns="45700" rIns="91425" bIns="45700" anchor="t" anchorCtr="0">
            <a:noAutofit/>
          </a:bodyPr>
          <a:lstStyle/>
          <a:p>
            <a:pPr marL="114300" indent="0">
              <a:buNone/>
            </a:pPr>
            <a:r>
              <a:rPr lang="en-US" sz="2400" b="1" u="sng" dirty="0"/>
              <a:t>INSTRUCTIONS: </a:t>
            </a:r>
            <a:r>
              <a:rPr lang="en-US" sz="2400" b="1" dirty="0"/>
              <a:t>At the conclusion of a full investigation, in order to determine whether or not the conduct was a violation of the policy for the prevention of bullying you will need to answer the following questions:</a:t>
            </a:r>
            <a:endParaRPr lang="en-US" sz="2400" dirty="0"/>
          </a:p>
          <a:p>
            <a:pPr marL="114300" indent="0">
              <a:buNone/>
            </a:pPr>
            <a:r>
              <a:rPr lang="en-US" sz="2400" dirty="0"/>
              <a:t> 1a.Does the evidence show – it is more likely than not - that the accused student or group of students engaged in an overt act or combination of acts that was directed towards another student? Yes ____ No ______  (Explain your answer).</a:t>
            </a:r>
          </a:p>
          <a:p>
            <a:pPr marL="114300" indent="0">
              <a:buNone/>
            </a:pPr>
            <a:r>
              <a:rPr lang="en-US" sz="2400" dirty="0"/>
              <a:t>1b.Which was repeated over time? Yes ____ No ______  (Explain your answer).</a:t>
            </a:r>
          </a:p>
          <a:p>
            <a:pPr marL="114300" indent="0">
              <a:buNone/>
            </a:pPr>
            <a:r>
              <a:rPr lang="en-US" sz="2400" b="1" u="sng" dirty="0"/>
              <a:t>INSTRUCTIONS: </a:t>
            </a:r>
            <a:r>
              <a:rPr lang="en-US" sz="2400" b="1" dirty="0"/>
              <a:t>IF YOU ANSWER </a:t>
            </a:r>
            <a:r>
              <a:rPr lang="en-US" sz="2400" b="1" u="sng" dirty="0"/>
              <a:t>NO</a:t>
            </a:r>
            <a:r>
              <a:rPr lang="en-US" sz="2400" b="1" dirty="0"/>
              <a:t> TO EITHER OF THE ABOVE QUESTIONS the conduct </a:t>
            </a:r>
            <a:r>
              <a:rPr lang="en-US" sz="2400" b="1" u="sng" dirty="0"/>
              <a:t>IS NOT BULLYING</a:t>
            </a:r>
            <a:r>
              <a:rPr lang="en-US" sz="2400" b="1" dirty="0"/>
              <a:t>. (Be sure you still review and consider other HHB definitions to see whether it may violate another part of the policy.)  </a:t>
            </a:r>
          </a:p>
          <a:p>
            <a:pPr marL="114300" indent="0">
              <a:buNone/>
            </a:pPr>
            <a:r>
              <a:rPr lang="en-US" sz="2400" b="1" dirty="0"/>
              <a:t>IF YOU ANSWER </a:t>
            </a:r>
            <a:r>
              <a:rPr lang="en-US" sz="2400" b="1" u="sng" dirty="0"/>
              <a:t>YES</a:t>
            </a:r>
            <a:r>
              <a:rPr lang="en-US" sz="2400" b="1" dirty="0"/>
              <a:t> TO BOTH OF THE ABOVE QUESTIONS, the behavior MIGHT be bullying. To determine whether it is bullying proceed to the next slide/questions.</a:t>
            </a:r>
          </a:p>
          <a:p>
            <a:pPr marL="45720" indent="0">
              <a:lnSpc>
                <a:spcPct val="80000"/>
              </a:lnSpc>
              <a:spcBef>
                <a:spcPts val="0"/>
              </a:spcBef>
              <a:buSzPts val="2800"/>
              <a:buNone/>
            </a:pPr>
            <a:endParaRPr sz="2800" dirty="0">
              <a:solidFill>
                <a:schemeClr val="tx1"/>
              </a:solidFill>
            </a:endParaRPr>
          </a:p>
        </p:txBody>
      </p:sp>
      <p:sp>
        <p:nvSpPr>
          <p:cNvPr id="748" name="Google Shape;748;g77d481703a_0_15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5"/>
        <p:cNvGrpSpPr/>
        <p:nvPr/>
      </p:nvGrpSpPr>
      <p:grpSpPr>
        <a:xfrm>
          <a:off x="0" y="0"/>
          <a:ext cx="0" cy="0"/>
          <a:chOff x="0" y="0"/>
          <a:chExt cx="0" cy="0"/>
        </a:xfrm>
      </p:grpSpPr>
      <p:sp>
        <p:nvSpPr>
          <p:cNvPr id="746" name="Google Shape;746;g77d481703a_0_152"/>
          <p:cNvSpPr txBox="1">
            <a:spLocks noGrp="1"/>
          </p:cNvSpPr>
          <p:nvPr>
            <p:ph type="title"/>
          </p:nvPr>
        </p:nvSpPr>
        <p:spPr>
          <a:xfrm>
            <a:off x="383177" y="113211"/>
            <a:ext cx="10467725" cy="618309"/>
          </a:xfrm>
          <a:prstGeom prst="rect">
            <a:avLst/>
          </a:prstGeom>
          <a:noFill/>
          <a:ln>
            <a:noFill/>
          </a:ln>
        </p:spPr>
        <p:txBody>
          <a:bodyPr spcFirstLastPara="1" wrap="square" lIns="91425" tIns="45700" rIns="91425" bIns="45700" anchor="ctr" anchorCtr="0">
            <a:noAutofit/>
          </a:bodyPr>
          <a:lstStyle/>
          <a:p>
            <a:pPr lvl="0">
              <a:buSzPts val="3959"/>
            </a:pPr>
            <a:r>
              <a:rPr lang="en-US" sz="3600" dirty="0"/>
              <a:t>Decision Making Phase: Bullying – Slide </a:t>
            </a:r>
            <a:r>
              <a:rPr lang="en-US" sz="3959" dirty="0"/>
              <a:t>2 of 4 </a:t>
            </a:r>
            <a:endParaRPr dirty="0"/>
          </a:p>
        </p:txBody>
      </p:sp>
      <p:sp>
        <p:nvSpPr>
          <p:cNvPr id="747" name="Google Shape;747;g77d481703a_0_152"/>
          <p:cNvSpPr txBox="1">
            <a:spLocks noGrp="1"/>
          </p:cNvSpPr>
          <p:nvPr>
            <p:ph type="body" idx="1"/>
          </p:nvPr>
        </p:nvSpPr>
        <p:spPr>
          <a:xfrm>
            <a:off x="160906" y="731520"/>
            <a:ext cx="11360534" cy="4831500"/>
          </a:xfrm>
          <a:prstGeom prst="rect">
            <a:avLst/>
          </a:prstGeom>
          <a:noFill/>
          <a:ln>
            <a:noFill/>
          </a:ln>
        </p:spPr>
        <p:txBody>
          <a:bodyPr spcFirstLastPara="1" wrap="square" lIns="91425" tIns="45700" rIns="91425" bIns="45700" anchor="t" anchorCtr="0">
            <a:noAutofit/>
          </a:bodyPr>
          <a:lstStyle/>
          <a:p>
            <a:pPr marL="114300" indent="0">
              <a:buNone/>
            </a:pPr>
            <a:r>
              <a:rPr lang="en-US" sz="2000" dirty="0"/>
              <a:t>2. (a) Does the evidence show – it is more likely than not - that the accused student‘s conduct was intended to </a:t>
            </a:r>
            <a:r>
              <a:rPr lang="en-US" sz="2000" b="1" dirty="0"/>
              <a:t>ridicule</a:t>
            </a:r>
            <a:r>
              <a:rPr lang="en-US" sz="2000" dirty="0"/>
              <a:t> the victim/complainant student? Yes ____ No ______  </a:t>
            </a:r>
          </a:p>
          <a:p>
            <a:pPr marL="114300" indent="0">
              <a:buNone/>
            </a:pPr>
            <a:r>
              <a:rPr lang="en-US" sz="2000" dirty="0"/>
              <a:t>2. (b) Does the evidence show – it is more likely than not - that the accused student‘s conduct was intended to </a:t>
            </a:r>
            <a:r>
              <a:rPr lang="en-US" sz="2000" b="1" dirty="0"/>
              <a:t>humiliate</a:t>
            </a:r>
            <a:r>
              <a:rPr lang="en-US" sz="2000" dirty="0"/>
              <a:t> the victim/complainant student? Yes ____ No ______  </a:t>
            </a:r>
          </a:p>
          <a:p>
            <a:pPr marL="114300" indent="0">
              <a:buNone/>
            </a:pPr>
            <a:r>
              <a:rPr lang="en-US" sz="2000" dirty="0"/>
              <a:t>2. (c) Does the evidence show – it is more likely than not - that the accused student‘s conduct was intended to </a:t>
            </a:r>
            <a:r>
              <a:rPr lang="en-US" sz="2000" b="1" dirty="0"/>
              <a:t>intimidate</a:t>
            </a:r>
            <a:r>
              <a:rPr lang="en-US" sz="2000" dirty="0"/>
              <a:t> the victim/complainant student? Yes ____ No ______  </a:t>
            </a:r>
          </a:p>
          <a:p>
            <a:pPr marL="114300" indent="0">
              <a:buNone/>
            </a:pPr>
            <a:r>
              <a:rPr lang="en-US" sz="2000" dirty="0"/>
              <a:t> </a:t>
            </a:r>
          </a:p>
          <a:p>
            <a:pPr marL="114300" indent="0">
              <a:buNone/>
            </a:pPr>
            <a:r>
              <a:rPr lang="en-US" sz="2000" b="1" u="sng" dirty="0"/>
              <a:t>INSTRUCTIONS</a:t>
            </a:r>
            <a:r>
              <a:rPr lang="en-US" sz="2000" b="1" dirty="0"/>
              <a:t>: IF YOU ANSWER </a:t>
            </a:r>
            <a:r>
              <a:rPr lang="en-US" sz="2000" b="1" u="sng" dirty="0"/>
              <a:t>NO</a:t>
            </a:r>
            <a:r>
              <a:rPr lang="en-US" sz="2000" b="1" dirty="0"/>
              <a:t> TO ALL OF THE ABOVE QUESTION the conduct </a:t>
            </a:r>
            <a:r>
              <a:rPr lang="en-US" sz="2000" b="1" u="sng" dirty="0"/>
              <a:t>IS NOT BULLYING</a:t>
            </a:r>
            <a:r>
              <a:rPr lang="en-US" sz="2000" b="1" dirty="0"/>
              <a:t>. (Be sure you still review and consider other HHB definitions to see whether it may violate another part of the policy.) </a:t>
            </a:r>
          </a:p>
          <a:p>
            <a:pPr marL="114300" indent="0">
              <a:buNone/>
            </a:pPr>
            <a:r>
              <a:rPr lang="en-US" sz="2000" b="1" dirty="0"/>
              <a:t>HOWEVER - IF YOU ANSWER </a:t>
            </a:r>
            <a:r>
              <a:rPr lang="en-US" sz="2000" b="1" u="sng" dirty="0"/>
              <a:t>YES</a:t>
            </a:r>
            <a:r>
              <a:rPr lang="en-US" sz="2000" b="1" dirty="0"/>
              <a:t> TO ANY OF THE ABOVE QUESTIONS, the behavior MIGHT be bullying, so proceed to the next slide/questions.</a:t>
            </a:r>
          </a:p>
          <a:p>
            <a:pPr marL="45720" indent="0">
              <a:lnSpc>
                <a:spcPct val="80000"/>
              </a:lnSpc>
              <a:spcBef>
                <a:spcPts val="0"/>
              </a:spcBef>
              <a:buSzPts val="2800"/>
              <a:buNone/>
            </a:pPr>
            <a:endParaRPr lang="en-US" sz="2000" dirty="0"/>
          </a:p>
        </p:txBody>
      </p:sp>
      <p:sp>
        <p:nvSpPr>
          <p:cNvPr id="748" name="Google Shape;748;g77d481703a_0_15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extLst>
      <p:ext uri="{BB962C8B-B14F-4D97-AF65-F5344CB8AC3E}">
        <p14:creationId xmlns:p14="http://schemas.microsoft.com/office/powerpoint/2010/main" val="153635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g77d481703a_0_164"/>
          <p:cNvSpPr txBox="1">
            <a:spLocks noGrp="1"/>
          </p:cNvSpPr>
          <p:nvPr>
            <p:ph type="title"/>
          </p:nvPr>
        </p:nvSpPr>
        <p:spPr>
          <a:xfrm>
            <a:off x="250320" y="141673"/>
            <a:ext cx="8911800" cy="589800"/>
          </a:xfrm>
          <a:prstGeom prst="rect">
            <a:avLst/>
          </a:prstGeom>
          <a:noFill/>
          <a:ln>
            <a:noFill/>
          </a:ln>
        </p:spPr>
        <p:txBody>
          <a:bodyPr spcFirstLastPara="1" wrap="square" lIns="91425" tIns="45700" rIns="91425" bIns="45700" anchor="ctr" anchorCtr="0">
            <a:noAutofit/>
          </a:bodyPr>
          <a:lstStyle/>
          <a:p>
            <a:pPr lvl="0">
              <a:buSzPts val="3959"/>
            </a:pPr>
            <a:r>
              <a:rPr lang="en-US" sz="3600" dirty="0"/>
              <a:t>Decision Making Phase: Bullying – Slide </a:t>
            </a:r>
            <a:r>
              <a:rPr lang="en-US" sz="3959" dirty="0"/>
              <a:t>3 of 4</a:t>
            </a:r>
            <a:endParaRPr dirty="0"/>
          </a:p>
        </p:txBody>
      </p:sp>
      <p:sp>
        <p:nvSpPr>
          <p:cNvPr id="754" name="Google Shape;754;g77d481703a_0_164"/>
          <p:cNvSpPr txBox="1">
            <a:spLocks noGrp="1"/>
          </p:cNvSpPr>
          <p:nvPr>
            <p:ph type="body" idx="1"/>
          </p:nvPr>
        </p:nvSpPr>
        <p:spPr>
          <a:xfrm>
            <a:off x="162370" y="731473"/>
            <a:ext cx="11529958" cy="5575359"/>
          </a:xfrm>
          <a:prstGeom prst="rect">
            <a:avLst/>
          </a:prstGeom>
          <a:noFill/>
          <a:ln>
            <a:noFill/>
          </a:ln>
        </p:spPr>
        <p:txBody>
          <a:bodyPr spcFirstLastPara="1" wrap="square" lIns="91425" tIns="45700" rIns="91425" bIns="45700" anchor="t" anchorCtr="0">
            <a:noAutofit/>
          </a:bodyPr>
          <a:lstStyle/>
          <a:p>
            <a:pPr marL="114300" indent="0">
              <a:buNone/>
            </a:pPr>
            <a:r>
              <a:rPr lang="en-US" sz="2000" dirty="0"/>
              <a:t>3.(a) IF YOU ANSWERED </a:t>
            </a:r>
            <a:r>
              <a:rPr lang="en-US" sz="2000" u="sng" dirty="0"/>
              <a:t>YES</a:t>
            </a:r>
            <a:r>
              <a:rPr lang="en-US" sz="2000" dirty="0"/>
              <a:t> to Question 1a and 1b, and YES to 2a, 2b, OR 2c, did the accused student’s behavior also </a:t>
            </a:r>
            <a:r>
              <a:rPr lang="en-US" sz="2000" b="1" dirty="0"/>
              <a:t>occur</a:t>
            </a:r>
            <a:r>
              <a:rPr lang="en-US" sz="2000" dirty="0"/>
              <a:t> </a:t>
            </a:r>
            <a:r>
              <a:rPr lang="en-US" sz="2000" b="1" dirty="0"/>
              <a:t>during the school day on school property?</a:t>
            </a:r>
            <a:r>
              <a:rPr lang="en-US" sz="2000" dirty="0"/>
              <a:t> Yes __ No _  </a:t>
            </a:r>
          </a:p>
          <a:p>
            <a:pPr marL="114300" indent="0">
              <a:buNone/>
            </a:pPr>
            <a:r>
              <a:rPr lang="en-US" sz="2000" dirty="0"/>
              <a:t> </a:t>
            </a:r>
          </a:p>
          <a:p>
            <a:pPr marL="114300" indent="0">
              <a:buNone/>
            </a:pPr>
            <a:r>
              <a:rPr lang="en-US" sz="2000" dirty="0"/>
              <a:t>3.(b) IF YOU ANSWERED </a:t>
            </a:r>
            <a:r>
              <a:rPr lang="en-US" sz="2000" u="sng" dirty="0"/>
              <a:t>YES</a:t>
            </a:r>
            <a:r>
              <a:rPr lang="en-US" sz="2000" dirty="0"/>
              <a:t> to Question 1a and 1b, and YES to 2a, 2b, OR 2c, did the accused student’s behavior </a:t>
            </a:r>
            <a:r>
              <a:rPr lang="en-US" sz="2000" b="1" dirty="0"/>
              <a:t>occur on a school bus?</a:t>
            </a:r>
            <a:r>
              <a:rPr lang="en-US" sz="2000" dirty="0"/>
              <a:t> Yes ____ No ______ </a:t>
            </a:r>
          </a:p>
          <a:p>
            <a:pPr marL="114300" indent="0">
              <a:buNone/>
            </a:pPr>
            <a:r>
              <a:rPr lang="en-US" sz="2000" dirty="0"/>
              <a:t> </a:t>
            </a:r>
          </a:p>
          <a:p>
            <a:pPr marL="114300" indent="0">
              <a:buNone/>
            </a:pPr>
            <a:r>
              <a:rPr lang="en-US" sz="2000" dirty="0"/>
              <a:t>3.(c) IF YOU ANSWERED </a:t>
            </a:r>
            <a:r>
              <a:rPr lang="en-US" sz="2000" u="sng" dirty="0"/>
              <a:t>YES</a:t>
            </a:r>
            <a:r>
              <a:rPr lang="en-US" sz="2000" dirty="0"/>
              <a:t> to Question 1a and 1b, and YES to 2a, 2b, OR 2c, did the accused student’s behavior </a:t>
            </a:r>
            <a:r>
              <a:rPr lang="en-US" sz="2000" b="1" dirty="0"/>
              <a:t>occur at school sponsored activity? </a:t>
            </a:r>
            <a:r>
              <a:rPr lang="en-US" sz="2000" dirty="0"/>
              <a:t>Yes ____ No ______  </a:t>
            </a:r>
          </a:p>
          <a:p>
            <a:pPr marL="114300" indent="0">
              <a:buNone/>
            </a:pPr>
            <a:r>
              <a:rPr lang="en-US" sz="2000" dirty="0"/>
              <a:t> </a:t>
            </a:r>
          </a:p>
          <a:p>
            <a:pPr marL="114300" indent="0">
              <a:buNone/>
            </a:pPr>
            <a:r>
              <a:rPr lang="en-US" sz="2000" b="1" u="sng" dirty="0"/>
              <a:t>INSTRUCTIONS: </a:t>
            </a:r>
            <a:r>
              <a:rPr lang="en-US" sz="2000" b="1" dirty="0"/>
              <a:t> IF YOU ANSWERED </a:t>
            </a:r>
            <a:r>
              <a:rPr lang="en-US" sz="2000" b="1" u="sng" dirty="0"/>
              <a:t>YES</a:t>
            </a:r>
            <a:r>
              <a:rPr lang="en-US" sz="2000" b="1" dirty="0"/>
              <a:t> to Question 1a and 1b, and YES to 2a, 2b, OR 2c, and answered “YES” to any of questions (3(a),3(b) OR 3(c), the conduct IS a violation of the bullying definition in the Policy.</a:t>
            </a:r>
          </a:p>
          <a:p>
            <a:pPr marL="114300" indent="0">
              <a:buNone/>
            </a:pPr>
            <a:r>
              <a:rPr lang="en-US" sz="2000" b="1" dirty="0"/>
              <a:t>HOWEVER IF YOU ANSWERED </a:t>
            </a:r>
            <a:r>
              <a:rPr lang="en-US" sz="2000" b="1" u="sng" dirty="0"/>
              <a:t>YES</a:t>
            </a:r>
            <a:r>
              <a:rPr lang="en-US" sz="2000" b="1" dirty="0"/>
              <a:t> to Question 1a and 1b, and YES to 2a, 2b, OR 2c, and answered “NO” to ALL of the above questions (3(a),3(b) OR 3(c), the conduct MIGHT be a violation of the bullying policy. To determine whether it is please proceed to the next slide/question. </a:t>
            </a:r>
          </a:p>
          <a:p>
            <a:pPr marL="45720" indent="0">
              <a:lnSpc>
                <a:spcPct val="80000"/>
              </a:lnSpc>
              <a:buSzPts val="2000"/>
              <a:buNone/>
            </a:pPr>
            <a:endParaRPr lang="en-US" sz="2000" dirty="0">
              <a:solidFill>
                <a:schemeClr val="tx1"/>
              </a:solidFill>
            </a:endParaRPr>
          </a:p>
        </p:txBody>
      </p:sp>
      <p:sp>
        <p:nvSpPr>
          <p:cNvPr id="755" name="Google Shape;755;g77d481703a_0_16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For instructional purposes only. Shall not constitute legal advice. Work Product of Atty. H. Lynn. NOT TO BE REPRODUCED WITHOUT EXPRESS WRITTEN PERMISSION of Heather Lynn. Updated May 2020</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4570</Words>
  <Application>Microsoft Office PowerPoint</Application>
  <PresentationFormat>Widescreen</PresentationFormat>
  <Paragraphs>244</Paragraphs>
  <Slides>24</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Corbel</vt:lpstr>
      <vt:lpstr>Office Theme</vt:lpstr>
      <vt:lpstr> HHB Analysis Slides for  Investigator:  Decision - Making Stage  UPDATED OCT 2020</vt:lpstr>
      <vt:lpstr>INSTRUCTIONS</vt:lpstr>
      <vt:lpstr>Decision Making Phase: Harassment – Slide 1 of 2</vt:lpstr>
      <vt:lpstr>Decision Making Phase: Harassment – Slide 2 of 2 </vt:lpstr>
      <vt:lpstr>VT HHB Law / Sexual Harassment</vt:lpstr>
      <vt:lpstr>SEXUAL HARASSMENT</vt:lpstr>
      <vt:lpstr>Decision Making Phase: Bullying – Slide 1 of 4 </vt:lpstr>
      <vt:lpstr>Decision Making Phase: Bullying – Slide 2 of 4 </vt:lpstr>
      <vt:lpstr>Decision Making Phase: Bullying – Slide 3 of 4</vt:lpstr>
      <vt:lpstr>Decision Making Phase: Bullying – Slide 4 of 4</vt:lpstr>
      <vt:lpstr>Hazing (BDS/F.29-R/Policy IV.(H.) Definition)</vt:lpstr>
      <vt:lpstr>Decision Making Phase: Hazing Slide 1 of 2</vt:lpstr>
      <vt:lpstr>Decision Making Phase: Hazing 2 of 2</vt:lpstr>
      <vt:lpstr>Decision Making Phase: Retaliation Slide 1 of 5</vt:lpstr>
      <vt:lpstr>Decision Making Phase: Retaliation Slide 2 of 5</vt:lpstr>
      <vt:lpstr>Decision Making Phase: Retaliation Slide 3 of 5</vt:lpstr>
      <vt:lpstr>Decision Making Phase: Retaliation Slide 4 of 5</vt:lpstr>
      <vt:lpstr>Decision Making Phase: Retaliation Slide 5 of 5</vt:lpstr>
      <vt:lpstr>Duty to Investigate: The Duty to Interview Relevant Witnesses.</vt:lpstr>
      <vt:lpstr>Duty to Investigate: The Duty to Interview Relevant Witnesses.</vt:lpstr>
      <vt:lpstr>Victim Student Interview Guidance</vt:lpstr>
      <vt:lpstr>Accused Student Interview Guidance</vt:lpstr>
      <vt:lpstr>Wrapping up the interview…</vt:lpstr>
      <vt:lpstr>Recommended Checklist –before you end the interview…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BSD/ SA, DE, NDC and Administrator Training /HHB May 2020 Resource Slides</dc:title>
  <dc:creator>Heather Thomas Lynn</dc:creator>
  <cp:lastModifiedBy>Tim Vincent</cp:lastModifiedBy>
  <cp:revision>53</cp:revision>
  <cp:lastPrinted>2020-09-08T18:51:38Z</cp:lastPrinted>
  <dcterms:created xsi:type="dcterms:W3CDTF">2015-09-21T14:52:39Z</dcterms:created>
  <dcterms:modified xsi:type="dcterms:W3CDTF">2020-11-17T13:20:30Z</dcterms:modified>
</cp:coreProperties>
</file>